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56" r:id="rId1"/>
  </p:sldMasterIdLst>
  <p:notesMasterIdLst>
    <p:notesMasterId r:id="rId21"/>
  </p:notesMasterIdLst>
  <p:sldIdLst>
    <p:sldId id="258" r:id="rId2"/>
    <p:sldId id="301" r:id="rId3"/>
    <p:sldId id="313" r:id="rId4"/>
    <p:sldId id="302" r:id="rId5"/>
    <p:sldId id="314" r:id="rId6"/>
    <p:sldId id="303" r:id="rId7"/>
    <p:sldId id="315" r:id="rId8"/>
    <p:sldId id="304" r:id="rId9"/>
    <p:sldId id="312" r:id="rId10"/>
    <p:sldId id="305" r:id="rId11"/>
    <p:sldId id="316" r:id="rId12"/>
    <p:sldId id="306" r:id="rId13"/>
    <p:sldId id="318" r:id="rId14"/>
    <p:sldId id="307" r:id="rId15"/>
    <p:sldId id="308" r:id="rId16"/>
    <p:sldId id="320" r:id="rId17"/>
    <p:sldId id="323" r:id="rId18"/>
    <p:sldId id="321" r:id="rId19"/>
    <p:sldId id="32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25BE2-0E6F-4FA7-90AB-0938918A23B9}" type="datetimeFigureOut">
              <a:rPr lang="ru-RU" smtClean="0"/>
              <a:pPr/>
              <a:t>17.10.2014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CA5F4-1AE8-48C5-B7E7-05322196909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31143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CA5F4-1AE8-48C5-B7E7-05322196909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2433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CA5F4-1AE8-48C5-B7E7-05322196909E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0846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CA5F4-1AE8-48C5-B7E7-05322196909E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83713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E0197C5-E038-4D5C-8BC9-DAD88E60A6EF}" type="datetime1">
              <a:rPr lang="uk-UA" smtClean="0"/>
              <a:pPr/>
              <a:t>17.10.2014</a:t>
            </a:fld>
            <a:endParaRPr lang="ru-RU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Презентація вчителя СЗОШ №8 м. Хмельницького Кравчук Г.Т.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347E-2ED3-4E7F-9A90-57916174B45B}" type="datetime1">
              <a:rPr lang="uk-UA" smtClean="0"/>
              <a:pPr/>
              <a:t>17.10.2014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вчителя СЗОШ №8 м. Хмельницького Кравчук Г.Т.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D7247-95A0-441B-B995-35BDF9E68804}" type="datetime1">
              <a:rPr lang="uk-UA" smtClean="0"/>
              <a:pPr/>
              <a:t>17.10.2014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вчителя СЗОШ №8 м. Хмельницького Кравчук Г.Т.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72B3-2256-4356-A0ED-72753F6E1BE2}" type="datetime1">
              <a:rPr lang="uk-UA" smtClean="0"/>
              <a:pPr/>
              <a:t>17.10.2014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вчителя СЗОШ №8 м. Хмельницького Кравчук Г.Т.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0535-6F69-4E91-8ECD-521E250BDE86}" type="datetime1">
              <a:rPr lang="uk-UA" smtClean="0"/>
              <a:pPr/>
              <a:t>17.10.2014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вчителя СЗОШ №8 м. Хмельницького Кравчук Г.Т.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BA1AF-FE2B-41F9-8479-4B7A7E005C84}" type="datetime1">
              <a:rPr lang="uk-UA" smtClean="0"/>
              <a:pPr/>
              <a:t>17.10.2014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вчителя СЗОШ №8 м. Хмельницького Кравчук Г.Т.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F2AC-58E8-4673-89E8-172FE9110DCF}" type="datetime1">
              <a:rPr lang="uk-UA" smtClean="0"/>
              <a:pPr/>
              <a:t>17.10.2014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вчителя СЗОШ №8 м. Хмельницького Кравчук Г.Т.</a:t>
            </a:r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C637-AD0D-41EA-8340-A138B093682E}" type="datetime1">
              <a:rPr lang="uk-UA" smtClean="0"/>
              <a:pPr/>
              <a:t>17.10.2014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вчителя СЗОШ №8 м. Хмельницького Кравчук Г.Т.</a:t>
            </a: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64AA-438C-4DFD-8246-1594938F72DA}" type="datetime1">
              <a:rPr lang="uk-UA" smtClean="0"/>
              <a:pPr/>
              <a:t>17.10.2014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Презентація вчителя СЗОШ №8 м. Хмельницького Кравчук Г.Т.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3B48-9F98-4933-AED8-1FA8DF06193A}" type="datetime1">
              <a:rPr lang="uk-UA" smtClean="0"/>
              <a:pPr/>
              <a:t>17.10.2014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Презентація вчителя СЗОШ №8 м. Хмельницького Кравчук Г.Т.</a:t>
            </a:r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2968-565C-4A40-8463-C59828105B80}" type="datetime1">
              <a:rPr lang="uk-UA" smtClean="0"/>
              <a:pPr/>
              <a:t>17.10.2014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Презентація вчителя СЗОШ №8 м. Хмельницького Кравчук Г.Т.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9778-4EAB-474E-A89A-52B770F79B1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CC99FBA-BDC6-4297-9D7B-AAB0344EB274}" type="datetime1">
              <a:rPr lang="uk-UA" smtClean="0"/>
              <a:pPr/>
              <a:t>17.10.2014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Презентація вчителя СЗОШ №8 м. Хмельницького Кравчук Г.Т.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00E9778-4EAB-474E-A89A-52B770F79B1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jpe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jpeg"/><Relationship Id="rId4" Type="http://schemas.openxmlformats.org/officeDocument/2006/relationships/image" Target="../media/image5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Спец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іальних</a:t>
            </a: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Об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єктів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1804" y="5357826"/>
            <a:ext cx="5912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i="1" dirty="0" smtClean="0">
                <a:solidFill>
                  <a:srgbClr val="00B050"/>
                </a:solidFill>
              </a:rPr>
              <a:t>Підготував:Станіслав</a:t>
            </a:r>
            <a:r>
              <a:rPr lang="en-US" sz="2000" b="1" i="1" dirty="0" smtClean="0">
                <a:solidFill>
                  <a:srgbClr val="00B050"/>
                </a:solidFill>
              </a:rPr>
              <a:t> </a:t>
            </a:r>
            <a:r>
              <a:rPr lang="uk-UA" sz="2000" b="1" i="1" dirty="0" smtClean="0">
                <a:solidFill>
                  <a:srgbClr val="00B050"/>
                </a:solidFill>
              </a:rPr>
              <a:t>Ігорович </a:t>
            </a:r>
            <a:r>
              <a:rPr lang="uk-UA" sz="2000" b="1" i="1" dirty="0" err="1" smtClean="0">
                <a:solidFill>
                  <a:srgbClr val="00B050"/>
                </a:solidFill>
              </a:rPr>
              <a:t>Гвоздінський</a:t>
            </a:r>
            <a:endParaRPr lang="ru-RU" sz="2000" b="1" i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6512" y="6215082"/>
            <a:ext cx="2295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i="1" u="sng" dirty="0" smtClean="0">
                <a:solidFill>
                  <a:schemeClr val="accent3"/>
                </a:solidFill>
              </a:rPr>
              <a:t>Дата:23.02.15</a:t>
            </a:r>
            <a:endParaRPr lang="ru-RU" sz="2400" b="1" i="1" u="sng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atin typeface="Calibri" pitchFamily="34" charset="0"/>
              </a:rPr>
              <a:t>Редагування </a:t>
            </a:r>
            <a:r>
              <a:rPr lang="ru-RU" sz="4400" dirty="0" err="1" smtClean="0">
                <a:latin typeface="Calibri" pitchFamily="34" charset="0"/>
              </a:rPr>
              <a:t>створеної</a:t>
            </a:r>
            <a:r>
              <a:rPr lang="ru-RU" sz="4400" dirty="0" smtClean="0">
                <a:latin typeface="Calibri" pitchFamily="34" charset="0"/>
              </a:rPr>
              <a:t> </a:t>
            </a:r>
            <a:r>
              <a:rPr lang="ru-RU" sz="4400" dirty="0" err="1" smtClean="0">
                <a:latin typeface="Calibri" pitchFamily="34" charset="0"/>
              </a:rPr>
              <a:t>формули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95536" y="2132856"/>
            <a:ext cx="4141694" cy="44644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500" dirty="0" smtClean="0">
                <a:latin typeface="Calibri" pitchFamily="34" charset="0"/>
              </a:rPr>
              <a:t>Редагування </a:t>
            </a:r>
            <a:r>
              <a:rPr lang="ru-RU" sz="2500" dirty="0" err="1" smtClean="0">
                <a:latin typeface="Calibri" pitchFamily="34" charset="0"/>
              </a:rPr>
              <a:t>створеної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формули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або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її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фрагментів</a:t>
            </a:r>
            <a:r>
              <a:rPr lang="ru-RU" sz="2500" dirty="0" smtClean="0">
                <a:latin typeface="Calibri" pitchFamily="34" charset="0"/>
              </a:rPr>
              <a:t> (</a:t>
            </a:r>
            <a:r>
              <a:rPr lang="ru-RU" sz="2500" dirty="0" err="1" smtClean="0">
                <a:latin typeface="Calibri" pitchFamily="34" charset="0"/>
              </a:rPr>
              <a:t>видалення</a:t>
            </a:r>
            <a:r>
              <a:rPr lang="ru-RU" sz="2500" dirty="0" smtClean="0">
                <a:latin typeface="Calibri" pitchFamily="34" charset="0"/>
              </a:rPr>
              <a:t>, </a:t>
            </a:r>
            <a:r>
              <a:rPr lang="ru-RU" sz="2500" dirty="0" err="1" smtClean="0">
                <a:latin typeface="Calibri" pitchFamily="34" charset="0"/>
              </a:rPr>
              <a:t>вставлення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або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замінювання</a:t>
            </a:r>
            <a:r>
              <a:rPr lang="ru-RU" sz="2500" dirty="0" smtClean="0">
                <a:latin typeface="Calibri" pitchFamily="34" charset="0"/>
              </a:rPr>
              <a:t>, </a:t>
            </a:r>
            <a:r>
              <a:rPr lang="ru-RU" sz="2500" dirty="0" err="1" smtClean="0">
                <a:latin typeface="Calibri" pitchFamily="34" charset="0"/>
              </a:rPr>
              <a:t>переміщення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або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копіювання</a:t>
            </a:r>
            <a:r>
              <a:rPr lang="ru-RU" sz="2500" dirty="0" smtClean="0">
                <a:latin typeface="Calibri" pitchFamily="34" charset="0"/>
              </a:rPr>
              <a:t>) </a:t>
            </a:r>
            <a:r>
              <a:rPr lang="ru-RU" sz="2500" dirty="0" err="1" smtClean="0">
                <a:latin typeface="Calibri" pitchFamily="34" charset="0"/>
              </a:rPr>
              <a:t>здійснюється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стандартними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засобами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en-US" sz="2500" dirty="0" smtClean="0">
                <a:latin typeface="Calibri" pitchFamily="34" charset="0"/>
              </a:rPr>
              <a:t>Word</a:t>
            </a:r>
            <a:r>
              <a:rPr lang="ru-RU" sz="2500" dirty="0" smtClean="0">
                <a:latin typeface="Calibri" pitchFamily="34" charset="0"/>
              </a:rPr>
              <a:t> 2007, а </a:t>
            </a:r>
            <a:r>
              <a:rPr lang="ru-RU" sz="2500" dirty="0" err="1" smtClean="0">
                <a:latin typeface="Calibri" pitchFamily="34" charset="0"/>
              </a:rPr>
              <a:t>також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з</a:t>
            </a:r>
            <a:endParaRPr lang="ru-RU" sz="25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ru-RU" sz="2500" dirty="0" err="1" smtClean="0">
                <a:latin typeface="Calibri" pitchFamily="34" charset="0"/>
              </a:rPr>
              <a:t>використанням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елементів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керування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b="1" dirty="0" smtClean="0">
                <a:solidFill>
                  <a:srgbClr val="FF0000"/>
                </a:solidFill>
                <a:latin typeface="Calibri" pitchFamily="34" charset="0"/>
              </a:rPr>
              <a:t>вкладки Конструктор</a:t>
            </a:r>
          </a:p>
          <a:p>
            <a:pPr marL="0" indent="0">
              <a:buNone/>
            </a:pPr>
            <a:r>
              <a:rPr lang="ru-RU" sz="2500" dirty="0" err="1" smtClean="0">
                <a:latin typeface="Calibri" pitchFamily="34" charset="0"/>
              </a:rPr>
              <a:t>Під</a:t>
            </a:r>
            <a:r>
              <a:rPr lang="ru-RU" sz="2500" dirty="0" smtClean="0">
                <a:latin typeface="Calibri" pitchFamily="34" charset="0"/>
              </a:rPr>
              <a:t> час </a:t>
            </a:r>
            <a:r>
              <a:rPr lang="ru-RU" sz="2500" dirty="0" err="1" smtClean="0">
                <a:latin typeface="Calibri" pitchFamily="34" charset="0"/>
              </a:rPr>
              <a:t>форматування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можна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змінити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значення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властивостей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окремих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символів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формули</a:t>
            </a:r>
            <a:r>
              <a:rPr lang="ru-RU" sz="2500" dirty="0" smtClean="0">
                <a:latin typeface="Calibri" pitchFamily="34" charset="0"/>
              </a:rPr>
              <a:t>, </a:t>
            </a:r>
            <a:r>
              <a:rPr lang="ru-RU" sz="2500" dirty="0" err="1" smtClean="0">
                <a:latin typeface="Calibri" pitchFamily="34" charset="0"/>
              </a:rPr>
              <a:t>встановити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міжрядковий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інтервал</a:t>
            </a:r>
            <a:r>
              <a:rPr lang="ru-RU" sz="2500" dirty="0" smtClean="0">
                <a:latin typeface="Calibri" pitchFamily="34" charset="0"/>
              </a:rPr>
              <a:t>, </a:t>
            </a:r>
            <a:r>
              <a:rPr lang="ru-RU" sz="2500" dirty="0" err="1" smtClean="0">
                <a:latin typeface="Calibri" pitchFamily="34" charset="0"/>
              </a:rPr>
              <a:t>відступи</a:t>
            </a:r>
            <a:r>
              <a:rPr lang="ru-RU" sz="2500" dirty="0" smtClean="0">
                <a:latin typeface="Calibri" pitchFamily="34" charset="0"/>
              </a:rPr>
              <a:t>, </a:t>
            </a:r>
            <a:r>
              <a:rPr lang="ru-RU" sz="2500" dirty="0" err="1" smtClean="0">
                <a:latin typeface="Calibri" pitchFamily="34" charset="0"/>
              </a:rPr>
              <a:t>вирівнювання</a:t>
            </a:r>
            <a:r>
              <a:rPr lang="ru-RU" sz="2500" dirty="0" smtClean="0">
                <a:latin typeface="Calibri" pitchFamily="34" charset="0"/>
              </a:rPr>
              <a:t>, </a:t>
            </a:r>
            <a:r>
              <a:rPr lang="ru-RU" sz="2500" dirty="0" err="1" smtClean="0">
                <a:latin typeface="Calibri" pitchFamily="34" charset="0"/>
              </a:rPr>
              <a:t>спосіб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розташування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формули</a:t>
            </a:r>
            <a:r>
              <a:rPr lang="ru-RU" sz="2500" dirty="0" smtClean="0">
                <a:latin typeface="Calibri" pitchFamily="34" charset="0"/>
              </a:rPr>
              <a:t> в </a:t>
            </a:r>
            <a:r>
              <a:rPr lang="ru-RU" sz="2500" dirty="0" err="1" smtClean="0">
                <a:latin typeface="Calibri" pitchFamily="34" charset="0"/>
              </a:rPr>
              <a:t>документі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тощо</a:t>
            </a:r>
            <a:r>
              <a:rPr lang="ru-RU" sz="2500" dirty="0" smtClean="0">
                <a:latin typeface="Calibri" pitchFamily="34" charset="0"/>
              </a:rPr>
              <a:t>. </a:t>
            </a:r>
          </a:p>
          <a:p>
            <a:pPr marL="0" indent="0">
              <a:buNone/>
            </a:pPr>
            <a:r>
              <a:rPr lang="ru-RU" sz="2500" dirty="0" smtClean="0">
                <a:latin typeface="Calibri" pitchFamily="34" charset="0"/>
              </a:rPr>
              <a:t>Для </a:t>
            </a:r>
            <a:r>
              <a:rPr lang="ru-RU" sz="2500" dirty="0" err="1" smtClean="0">
                <a:latin typeface="Calibri" pitchFamily="34" charset="0"/>
              </a:rPr>
              <a:t>цього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використовуємся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елементи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керування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b="1" dirty="0" err="1" smtClean="0">
                <a:latin typeface="Calibri" pitchFamily="34" charset="0"/>
              </a:rPr>
              <a:t>міні-панелі</a:t>
            </a:r>
            <a:r>
              <a:rPr lang="ru-RU" sz="2500" dirty="0" smtClean="0">
                <a:latin typeface="Calibri" pitchFamily="34" charset="0"/>
              </a:rPr>
              <a:t>, вкладки </a:t>
            </a:r>
            <a:r>
              <a:rPr lang="ru-RU" sz="2500" dirty="0" err="1" smtClean="0">
                <a:latin typeface="Calibri" pitchFamily="34" charset="0"/>
              </a:rPr>
              <a:t>Основна</a:t>
            </a:r>
            <a:r>
              <a:rPr lang="ru-RU" sz="2500" dirty="0" smtClean="0">
                <a:latin typeface="Calibri" pitchFamily="34" charset="0"/>
              </a:rPr>
              <a:t> та </a:t>
            </a:r>
            <a:r>
              <a:rPr lang="ru-RU" sz="2500" dirty="0" err="1" smtClean="0">
                <a:latin typeface="Calibri" pitchFamily="34" charset="0"/>
              </a:rPr>
              <a:t>команди</a:t>
            </a:r>
            <a:r>
              <a:rPr lang="ru-RU" sz="2500" dirty="0" smtClean="0">
                <a:latin typeface="Calibri" pitchFamily="34" charset="0"/>
              </a:rPr>
              <a:t> контекстного меню </a:t>
            </a:r>
            <a:r>
              <a:rPr lang="ru-RU" sz="2500" dirty="0" err="1" smtClean="0">
                <a:latin typeface="Calibri" pitchFamily="34" charset="0"/>
              </a:rPr>
              <a:t>формули</a:t>
            </a:r>
            <a:r>
              <a:rPr lang="ru-RU" sz="2500" dirty="0" smtClean="0">
                <a:latin typeface="Calibri" pitchFamily="34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uk-UA" dirty="0" smtClean="0"/>
              <a:t>Контекстне меню формули</a:t>
            </a:r>
            <a:endParaRPr lang="ru-RU" dirty="0"/>
          </a:p>
        </p:txBody>
      </p:sp>
      <p:pic>
        <p:nvPicPr>
          <p:cNvPr id="11" name="Picture 1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6364" y="3284984"/>
            <a:ext cx="4512662" cy="2738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latin typeface="Calibri" pitchFamily="34" charset="0"/>
              </a:rPr>
              <a:t>Редагування </a:t>
            </a:r>
            <a:r>
              <a:rPr lang="ru-RU" sz="4400" dirty="0" err="1" smtClean="0">
                <a:latin typeface="Calibri" pitchFamily="34" charset="0"/>
              </a:rPr>
              <a:t>створеної</a:t>
            </a:r>
            <a:r>
              <a:rPr lang="ru-RU" sz="4400" dirty="0" smtClean="0">
                <a:latin typeface="Calibri" pitchFamily="34" charset="0"/>
              </a:rPr>
              <a:t> </a:t>
            </a:r>
            <a:r>
              <a:rPr lang="ru-RU" sz="4400" dirty="0" err="1" smtClean="0">
                <a:latin typeface="Calibri" pitchFamily="34" charset="0"/>
              </a:rPr>
              <a:t>формули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539552" y="2974694"/>
            <a:ext cx="3922025" cy="35506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2500" dirty="0" err="1" smtClean="0">
                <a:latin typeface="Calibri" pitchFamily="34" charset="0"/>
              </a:rPr>
              <a:t>Створену</a:t>
            </a:r>
            <a:r>
              <a:rPr lang="ru-RU" sz="2500" dirty="0" smtClean="0">
                <a:latin typeface="Calibri" pitchFamily="34" charset="0"/>
              </a:rPr>
              <a:t> формулу </a:t>
            </a:r>
            <a:r>
              <a:rPr lang="ru-RU" sz="2500" dirty="0" err="1" smtClean="0">
                <a:latin typeface="Calibri" pitchFamily="34" charset="0"/>
              </a:rPr>
              <a:t>або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її</a:t>
            </a:r>
            <a:r>
              <a:rPr lang="ru-RU" sz="2500" dirty="0" smtClean="0">
                <a:latin typeface="Calibri" pitchFamily="34" charset="0"/>
              </a:rPr>
              <a:t> фрагмент </a:t>
            </a:r>
            <a:r>
              <a:rPr lang="ru-RU" sz="2500" dirty="0" err="1" smtClean="0">
                <a:latin typeface="Calibri" pitchFamily="34" charset="0"/>
              </a:rPr>
              <a:t>користувач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може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додати</a:t>
            </a:r>
            <a:r>
              <a:rPr lang="ru-RU" sz="2500" dirty="0" smtClean="0">
                <a:latin typeface="Calibri" pitchFamily="34" charset="0"/>
              </a:rPr>
              <a:t> до </a:t>
            </a:r>
            <a:r>
              <a:rPr lang="ru-RU" sz="2500" dirty="0" err="1" smtClean="0">
                <a:latin typeface="Calibri" pitchFamily="34" charset="0"/>
              </a:rPr>
              <a:t>колекції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вбудованих</a:t>
            </a:r>
            <a:r>
              <a:rPr lang="ru-RU" sz="2500" dirty="0" smtClean="0">
                <a:latin typeface="Calibri" pitchFamily="34" charset="0"/>
              </a:rPr>
              <a:t> формул. Для </a:t>
            </a:r>
            <a:r>
              <a:rPr lang="ru-RU" sz="2500" dirty="0" err="1" smtClean="0">
                <a:latin typeface="Calibri" pitchFamily="34" charset="0"/>
              </a:rPr>
              <a:t>цього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потрібно</a:t>
            </a:r>
            <a:r>
              <a:rPr lang="ru-RU" sz="2500" dirty="0" smtClean="0">
                <a:latin typeface="Calibri" pitchFamily="34" charset="0"/>
              </a:rPr>
              <a:t>:</a:t>
            </a:r>
          </a:p>
          <a:p>
            <a:pPr marL="0" indent="0">
              <a:buNone/>
            </a:pPr>
            <a:r>
              <a:rPr lang="ru-RU" sz="2500" dirty="0" smtClean="0">
                <a:latin typeface="Calibri" pitchFamily="34" charset="0"/>
              </a:rPr>
              <a:t>1). </a:t>
            </a:r>
            <a:r>
              <a:rPr lang="ru-RU" sz="2500" dirty="0" err="1" smtClean="0">
                <a:latin typeface="Calibri" pitchFamily="34" charset="0"/>
              </a:rPr>
              <a:t>Виділити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створену</a:t>
            </a:r>
            <a:r>
              <a:rPr lang="ru-RU" sz="2500" dirty="0" smtClean="0">
                <a:latin typeface="Calibri" pitchFamily="34" charset="0"/>
              </a:rPr>
              <a:t> формулу</a:t>
            </a:r>
          </a:p>
          <a:p>
            <a:pPr marL="0" indent="0">
              <a:buNone/>
            </a:pPr>
            <a:r>
              <a:rPr lang="ru-RU" sz="2500" dirty="0" smtClean="0">
                <a:latin typeface="Calibri" pitchFamily="34" charset="0"/>
              </a:rPr>
              <a:t>2). </a:t>
            </a:r>
            <a:r>
              <a:rPr lang="ru-RU" sz="2500" dirty="0" err="1" smtClean="0">
                <a:latin typeface="Calibri" pitchFamily="34" charset="0"/>
              </a:rPr>
              <a:t>Виконати</a:t>
            </a:r>
            <a:r>
              <a:rPr lang="ru-RU" sz="2500" dirty="0" smtClean="0">
                <a:latin typeface="Calibri" pitchFamily="34" charset="0"/>
              </a:rPr>
              <a:t> Конструктор =&gt; </a:t>
            </a:r>
            <a:r>
              <a:rPr lang="ru-RU" sz="2500" dirty="0" err="1" smtClean="0">
                <a:latin typeface="Calibri" pitchFamily="34" charset="0"/>
              </a:rPr>
              <a:t>Знаряддя</a:t>
            </a:r>
            <a:r>
              <a:rPr lang="ru-RU" sz="2500" dirty="0" smtClean="0">
                <a:latin typeface="Calibri" pitchFamily="34" charset="0"/>
              </a:rPr>
              <a:t> =&gt; </a:t>
            </a:r>
            <a:r>
              <a:rPr lang="ru-RU" sz="2500" dirty="0" err="1" smtClean="0">
                <a:latin typeface="Calibri" pitchFamily="34" charset="0"/>
              </a:rPr>
              <a:t>Рівняння</a:t>
            </a:r>
            <a:r>
              <a:rPr lang="ru-RU" sz="2500" dirty="0" smtClean="0">
                <a:latin typeface="Calibri" pitchFamily="34" charset="0"/>
              </a:rPr>
              <a:t>.</a:t>
            </a:r>
          </a:p>
          <a:p>
            <a:pPr marL="0" indent="0">
              <a:buNone/>
            </a:pPr>
            <a:r>
              <a:rPr lang="uk-UA" sz="2500" dirty="0" smtClean="0">
                <a:latin typeface="Calibri" pitchFamily="34" charset="0"/>
              </a:rPr>
              <a:t>3). </a:t>
            </a:r>
            <a:r>
              <a:rPr lang="ru-RU" sz="2500" dirty="0" err="1" smtClean="0">
                <a:latin typeface="Calibri" pitchFamily="34" charset="0"/>
              </a:rPr>
              <a:t>Вибрати</a:t>
            </a:r>
            <a:r>
              <a:rPr lang="ru-RU" sz="2500" dirty="0" smtClean="0">
                <a:latin typeface="Calibri" pitchFamily="34" charset="0"/>
              </a:rPr>
              <a:t> у списку команду </a:t>
            </a:r>
            <a:r>
              <a:rPr lang="ru-RU" sz="2500" dirty="0" err="1" smtClean="0">
                <a:latin typeface="Calibri" pitchFamily="34" charset="0"/>
              </a:rPr>
              <a:t>Зберегти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виділення</a:t>
            </a:r>
            <a:r>
              <a:rPr lang="ru-RU" sz="2500" dirty="0" smtClean="0">
                <a:latin typeface="Calibri" pitchFamily="34" charset="0"/>
              </a:rPr>
              <a:t> в </a:t>
            </a:r>
            <a:r>
              <a:rPr lang="ru-RU" sz="2500" dirty="0" err="1" smtClean="0">
                <a:latin typeface="Calibri" pitchFamily="34" charset="0"/>
              </a:rPr>
              <a:t>колекції</a:t>
            </a:r>
            <a:r>
              <a:rPr lang="ru-RU" sz="2500" dirty="0" smtClean="0">
                <a:latin typeface="Calibri" pitchFamily="34" charset="0"/>
              </a:rPr>
              <a:t> формул.</a:t>
            </a:r>
          </a:p>
          <a:p>
            <a:pPr marL="0" indent="0">
              <a:buNone/>
            </a:pPr>
            <a:r>
              <a:rPr lang="uk-UA" sz="2500" dirty="0" smtClean="0">
                <a:latin typeface="Calibri" pitchFamily="34" charset="0"/>
              </a:rPr>
              <a:t>4). </a:t>
            </a:r>
            <a:r>
              <a:rPr lang="ru-RU" sz="2500" dirty="0" smtClean="0">
                <a:latin typeface="Calibri" pitchFamily="34" charset="0"/>
              </a:rPr>
              <a:t>Увести у </a:t>
            </a:r>
            <a:r>
              <a:rPr lang="ru-RU" sz="2500" dirty="0" err="1" smtClean="0">
                <a:latin typeface="Calibri" pitchFamily="34" charset="0"/>
              </a:rPr>
              <a:t>діалоговому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вікні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Створення</a:t>
            </a:r>
            <a:r>
              <a:rPr lang="ru-RU" sz="2500" dirty="0" smtClean="0">
                <a:latin typeface="Calibri" pitchFamily="34" charset="0"/>
              </a:rPr>
              <a:t> стандартного блока </a:t>
            </a:r>
            <a:r>
              <a:rPr lang="ru-RU" sz="2500" dirty="0" err="1" smtClean="0">
                <a:latin typeface="Calibri" pitchFamily="34" charset="0"/>
              </a:rPr>
              <a:t>ім'я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створеної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формули</a:t>
            </a:r>
            <a:r>
              <a:rPr lang="ru-RU" sz="2500" dirty="0" smtClean="0">
                <a:latin typeface="Calibri" pitchFamily="34" charset="0"/>
              </a:rPr>
              <a:t>, </a:t>
            </a:r>
            <a:r>
              <a:rPr lang="ru-RU" sz="2500" dirty="0" err="1" smtClean="0">
                <a:latin typeface="Calibri" pitchFamily="34" charset="0"/>
              </a:rPr>
              <a:t>вказати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значення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інших</a:t>
            </a:r>
            <a:r>
              <a:rPr lang="ru-RU" sz="2500" dirty="0" smtClean="0">
                <a:latin typeface="Calibri" pitchFamily="34" charset="0"/>
              </a:rPr>
              <a:t> </a:t>
            </a:r>
            <a:r>
              <a:rPr lang="ru-RU" sz="2500" dirty="0" err="1" smtClean="0">
                <a:latin typeface="Calibri" pitchFamily="34" charset="0"/>
              </a:rPr>
              <a:t>параметрів</a:t>
            </a:r>
            <a:r>
              <a:rPr lang="ru-RU" sz="2500" dirty="0" smtClean="0">
                <a:latin typeface="Calibri" pitchFamily="34" charset="0"/>
              </a:rPr>
              <a:t>.</a:t>
            </a:r>
          </a:p>
          <a:p>
            <a:pPr marL="0" indent="0">
              <a:buNone/>
            </a:pPr>
            <a:r>
              <a:rPr lang="uk-UA" sz="2500" dirty="0" smtClean="0">
                <a:latin typeface="Calibri" pitchFamily="34" charset="0"/>
              </a:rPr>
              <a:t>5). </a:t>
            </a:r>
            <a:r>
              <a:rPr lang="ru-RU" sz="2500" dirty="0" err="1" smtClean="0">
                <a:latin typeface="Calibri" pitchFamily="34" charset="0"/>
              </a:rPr>
              <a:t>Вибрати</a:t>
            </a:r>
            <a:r>
              <a:rPr lang="ru-RU" sz="2500" dirty="0" smtClean="0">
                <a:latin typeface="Calibri" pitchFamily="34" charset="0"/>
              </a:rPr>
              <a:t> кнопку ОК.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475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924944"/>
            <a:ext cx="3818894" cy="280432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523539"/>
            <a:ext cx="476250" cy="65722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2756" y="2357430"/>
            <a:ext cx="6894547" cy="42349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7231205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sz="4400" dirty="0" smtClean="0"/>
              <a:t> </a:t>
            </a:r>
            <a:r>
              <a:rPr lang="en-US" sz="4400" dirty="0" smtClean="0"/>
              <a:t>Smart Art</a:t>
            </a:r>
            <a:r>
              <a:rPr lang="ru-RU" dirty="0" smtClean="0"/>
              <a:t> у текстовому </a:t>
            </a:r>
            <a:r>
              <a:rPr lang="ru-RU" dirty="0" err="1" smtClean="0"/>
              <a:t>документі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51520" y="1568834"/>
            <a:ext cx="4320480" cy="530120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dirty="0" err="1" smtClean="0">
                <a:latin typeface="Calibri" pitchFamily="34" charset="0"/>
              </a:rPr>
              <a:t>Об'єкти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en-US" sz="6400" dirty="0" err="1" smtClean="0">
                <a:latin typeface="Calibri" pitchFamily="34" charset="0"/>
              </a:rPr>
              <a:t>SmartArt</a:t>
            </a:r>
            <a:r>
              <a:rPr lang="ru-RU" sz="6400" dirty="0" smtClean="0">
                <a:latin typeface="Calibri" pitchFamily="34" charset="0"/>
              </a:rPr>
              <a:t> (англ. </a:t>
            </a:r>
            <a:r>
              <a:rPr lang="en-US" sz="6400" dirty="0" smtClean="0">
                <a:latin typeface="Calibri" pitchFamily="34" charset="0"/>
              </a:rPr>
              <a:t>smart</a:t>
            </a:r>
            <a:r>
              <a:rPr lang="ru-RU" sz="6400" dirty="0" smtClean="0">
                <a:latin typeface="Calibri" pitchFamily="34" charset="0"/>
              </a:rPr>
              <a:t> - </a:t>
            </a:r>
            <a:r>
              <a:rPr lang="ru-RU" sz="6400" dirty="0" err="1" smtClean="0">
                <a:latin typeface="Calibri" pitchFamily="34" charset="0"/>
              </a:rPr>
              <a:t>розумний</a:t>
            </a:r>
            <a:r>
              <a:rPr lang="ru-RU" sz="6400" dirty="0" smtClean="0">
                <a:latin typeface="Calibri" pitchFamily="34" charset="0"/>
              </a:rPr>
              <a:t>, </a:t>
            </a:r>
            <a:r>
              <a:rPr lang="en-US" sz="6400" dirty="0" smtClean="0">
                <a:latin typeface="Calibri" pitchFamily="34" charset="0"/>
              </a:rPr>
              <a:t>art</a:t>
            </a:r>
            <a:r>
              <a:rPr lang="ru-RU" sz="6400" dirty="0" smtClean="0">
                <a:latin typeface="Calibri" pitchFamily="34" charset="0"/>
              </a:rPr>
              <a:t> - </a:t>
            </a:r>
            <a:r>
              <a:rPr lang="ru-RU" sz="6400" dirty="0" err="1" smtClean="0">
                <a:latin typeface="Calibri" pitchFamily="34" charset="0"/>
              </a:rPr>
              <a:t>мистецтво</a:t>
            </a:r>
            <a:r>
              <a:rPr lang="ru-RU" sz="6400" dirty="0" smtClean="0">
                <a:latin typeface="Calibri" pitchFamily="34" charset="0"/>
              </a:rPr>
              <a:t>) - </a:t>
            </a:r>
            <a:r>
              <a:rPr lang="ru-RU" sz="6400" dirty="0" err="1" smtClean="0">
                <a:latin typeface="Calibri" pitchFamily="34" charset="0"/>
              </a:rPr>
              <a:t>новий</a:t>
            </a:r>
            <a:r>
              <a:rPr lang="ru-RU" sz="6400" dirty="0" smtClean="0">
                <a:latin typeface="Calibri" pitchFamily="34" charset="0"/>
              </a:rPr>
              <a:t> тип графічних </a:t>
            </a:r>
            <a:r>
              <a:rPr lang="ru-RU" sz="6400" dirty="0" err="1" smtClean="0">
                <a:latin typeface="Calibri" pitchFamily="34" charset="0"/>
              </a:rPr>
              <a:t>об'єктів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en-US" sz="6400" dirty="0" smtClean="0">
                <a:latin typeface="Calibri" pitchFamily="34" charset="0"/>
              </a:rPr>
              <a:t>Microsoft Office Word</a:t>
            </a:r>
            <a:r>
              <a:rPr lang="ru-RU" sz="6400" dirty="0" smtClean="0">
                <a:latin typeface="Calibri" pitchFamily="34" charset="0"/>
              </a:rPr>
              <a:t> 2007, </a:t>
            </a:r>
            <a:r>
              <a:rPr lang="ru-RU" sz="6400" dirty="0" err="1" smtClean="0">
                <a:latin typeface="Calibri" pitchFamily="34" charset="0"/>
              </a:rPr>
              <a:t>які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дають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можливість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користувачу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подавати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структуровані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дані</a:t>
            </a:r>
            <a:r>
              <a:rPr lang="ru-RU" sz="6400" dirty="0" smtClean="0">
                <a:latin typeface="Calibri" pitchFamily="34" charset="0"/>
              </a:rPr>
              <a:t> в текстовому </a:t>
            </a:r>
            <a:r>
              <a:rPr lang="ru-RU" sz="6400" dirty="0" err="1" smtClean="0">
                <a:latin typeface="Calibri" pitchFamily="34" charset="0"/>
              </a:rPr>
              <a:t>документі</a:t>
            </a:r>
            <a:r>
              <a:rPr lang="ru-RU" sz="6400" dirty="0" smtClean="0">
                <a:latin typeface="Calibri" pitchFamily="34" charset="0"/>
              </a:rPr>
              <a:t> у </a:t>
            </a:r>
            <a:r>
              <a:rPr lang="ru-RU" sz="6400" dirty="0" err="1" smtClean="0">
                <a:latin typeface="Calibri" pitchFamily="34" charset="0"/>
              </a:rPr>
              <a:t>вигляді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різноманітних</a:t>
            </a:r>
            <a:r>
              <a:rPr lang="ru-RU" sz="6400" dirty="0" smtClean="0">
                <a:latin typeface="Calibri" pitchFamily="34" charset="0"/>
              </a:rPr>
              <a:t> схем. </a:t>
            </a:r>
            <a:r>
              <a:rPr lang="ru-RU" sz="6400" dirty="0" err="1" smtClean="0">
                <a:latin typeface="Calibri" pitchFamily="34" charset="0"/>
              </a:rPr>
              <a:t>Їхнє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використання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дає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змогу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зробити</a:t>
            </a:r>
            <a:r>
              <a:rPr lang="ru-RU" sz="6400" dirty="0" smtClean="0">
                <a:latin typeface="Calibri" pitchFamily="34" charset="0"/>
              </a:rPr>
              <a:t> документ більш </a:t>
            </a:r>
            <a:r>
              <a:rPr lang="ru-RU" sz="6400" dirty="0" err="1" smtClean="0">
                <a:latin typeface="Calibri" pitchFamily="34" charset="0"/>
              </a:rPr>
              <a:t>виразним</a:t>
            </a:r>
            <a:r>
              <a:rPr lang="ru-RU" sz="6400" dirty="0" smtClean="0">
                <a:latin typeface="Calibri" pitchFamily="34" charset="0"/>
              </a:rPr>
              <a:t> і </a:t>
            </a:r>
            <a:r>
              <a:rPr lang="ru-RU" sz="6400" dirty="0" err="1" smtClean="0">
                <a:latin typeface="Calibri" pitchFamily="34" charset="0"/>
              </a:rPr>
              <a:t>наочним</a:t>
            </a:r>
            <a:r>
              <a:rPr lang="ru-RU" sz="6400" dirty="0" smtClean="0">
                <a:latin typeface="Calibri" pitchFamily="34" charset="0"/>
              </a:rPr>
              <a:t>.</a:t>
            </a:r>
          </a:p>
          <a:p>
            <a:pPr marL="0" indent="0">
              <a:buNone/>
            </a:pPr>
            <a:r>
              <a:rPr lang="ru-RU" sz="6400" dirty="0" smtClean="0">
                <a:latin typeface="Calibri" pitchFamily="34" charset="0"/>
              </a:rPr>
              <a:t>У </a:t>
            </a:r>
            <a:r>
              <a:rPr lang="en-US" sz="6400" dirty="0" smtClean="0">
                <a:latin typeface="Calibri" pitchFamily="34" charset="0"/>
              </a:rPr>
              <a:t>Word 2007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є</a:t>
            </a:r>
            <a:r>
              <a:rPr lang="ru-RU" sz="6400" dirty="0" smtClean="0">
                <a:latin typeface="Calibri" pitchFamily="34" charset="0"/>
              </a:rPr>
              <a:t> готова </a:t>
            </a:r>
            <a:r>
              <a:rPr lang="ru-RU" sz="6400" dirty="0" err="1" smtClean="0">
                <a:latin typeface="Calibri" pitchFamily="34" charset="0"/>
              </a:rPr>
              <a:t>колекція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об'єктів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en-US" sz="6400" dirty="0" err="1" smtClean="0">
                <a:latin typeface="Calibri" pitchFamily="34" charset="0"/>
              </a:rPr>
              <a:t>SmartArt</a:t>
            </a:r>
            <a:r>
              <a:rPr lang="en-US" sz="6400" dirty="0" smtClean="0">
                <a:latin typeface="Calibri" pitchFamily="34" charset="0"/>
              </a:rPr>
              <a:t>,</a:t>
            </a:r>
            <a:r>
              <a:rPr lang="ru-RU" sz="6400" dirty="0" smtClean="0">
                <a:latin typeface="Calibri" pitchFamily="34" charset="0"/>
              </a:rPr>
              <a:t> широкий </a:t>
            </a:r>
            <a:r>
              <a:rPr lang="ru-RU" sz="6400" dirty="0" err="1" smtClean="0">
                <a:latin typeface="Calibri" pitchFamily="34" charset="0"/>
              </a:rPr>
              <a:t>набір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різноманітних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макетів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якої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згрупований</a:t>
            </a:r>
            <a:r>
              <a:rPr lang="ru-RU" sz="6400" dirty="0" smtClean="0">
                <a:latin typeface="Calibri" pitchFamily="34" charset="0"/>
              </a:rPr>
              <a:t> у </a:t>
            </a:r>
            <a:r>
              <a:rPr lang="ru-RU" sz="6400" dirty="0" err="1" smtClean="0">
                <a:latin typeface="Calibri" pitchFamily="34" charset="0"/>
              </a:rPr>
              <a:t>кілька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категорій</a:t>
            </a:r>
            <a:r>
              <a:rPr lang="ru-RU" sz="6400" dirty="0" smtClean="0">
                <a:latin typeface="Calibri" pitchFamily="34" charset="0"/>
              </a:rPr>
              <a:t>. </a:t>
            </a:r>
          </a:p>
          <a:p>
            <a:pPr marL="0" indent="0">
              <a:buNone/>
            </a:pPr>
            <a:r>
              <a:rPr lang="ru-RU" sz="6400" dirty="0" err="1" smtClean="0">
                <a:latin typeface="Calibri" pitchFamily="34" charset="0"/>
              </a:rPr>
              <a:t>Крім</a:t>
            </a:r>
            <a:r>
              <a:rPr lang="ru-RU" sz="6400" dirty="0" smtClean="0">
                <a:latin typeface="Calibri" pitchFamily="34" charset="0"/>
              </a:rPr>
              <a:t> того, </a:t>
            </a:r>
            <a:r>
              <a:rPr lang="ru-RU" sz="6400" dirty="0" err="1" smtClean="0">
                <a:latin typeface="Calibri" pitchFamily="34" charset="0"/>
              </a:rPr>
              <a:t>користувач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може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розробити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власний</a:t>
            </a:r>
            <a:r>
              <a:rPr lang="ru-RU" sz="6400" dirty="0" smtClean="0">
                <a:latin typeface="Calibri" pitchFamily="34" charset="0"/>
              </a:rPr>
              <a:t> макет </a:t>
            </a:r>
            <a:r>
              <a:rPr lang="ru-RU" sz="6400" dirty="0" err="1" smtClean="0">
                <a:latin typeface="Calibri" pitchFamily="34" charset="0"/>
              </a:rPr>
              <a:t>об'єкта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en-US" sz="6400" dirty="0" err="1" smtClean="0">
                <a:latin typeface="Calibri" pitchFamily="34" charset="0"/>
              </a:rPr>
              <a:t>SmartArt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і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зберегти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його</a:t>
            </a:r>
            <a:r>
              <a:rPr lang="ru-RU" sz="6400" dirty="0" smtClean="0">
                <a:latin typeface="Calibri" pitchFamily="34" charset="0"/>
              </a:rPr>
              <a:t> в </a:t>
            </a:r>
            <a:r>
              <a:rPr lang="ru-RU" sz="6400" dirty="0" err="1" smtClean="0">
                <a:latin typeface="Calibri" pitchFamily="34" charset="0"/>
              </a:rPr>
              <a:t>колекції</a:t>
            </a:r>
            <a:r>
              <a:rPr lang="ru-RU" sz="6400" dirty="0" smtClean="0">
                <a:latin typeface="Calibri" pitchFamily="34" charset="0"/>
              </a:rPr>
              <a:t> для </a:t>
            </a:r>
            <a:r>
              <a:rPr lang="ru-RU" sz="6400" dirty="0" err="1" smtClean="0">
                <a:latin typeface="Calibri" pitchFamily="34" charset="0"/>
              </a:rPr>
              <a:t>подальшого</a:t>
            </a:r>
            <a:r>
              <a:rPr lang="ru-RU" sz="6400" dirty="0" smtClean="0">
                <a:latin typeface="Calibri" pitchFamily="34" charset="0"/>
              </a:rPr>
              <a:t> </a:t>
            </a:r>
            <a:r>
              <a:rPr lang="ru-RU" sz="6400" dirty="0" err="1" smtClean="0">
                <a:latin typeface="Calibri" pitchFamily="34" charset="0"/>
              </a:rPr>
              <a:t>використання</a:t>
            </a:r>
            <a:r>
              <a:rPr lang="ru-RU" sz="6400" dirty="0" smtClean="0">
                <a:latin typeface="Calibri" pitchFamily="34" charset="0"/>
              </a:rPr>
              <a:t>. 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rgbClr val="C00000"/>
                </a:solidFill>
                <a:latin typeface="Calibri" pitchFamily="34" charset="0"/>
              </a:rPr>
              <a:t>Для </a:t>
            </a:r>
            <a:r>
              <a:rPr lang="ru-RU" sz="4800" b="1" dirty="0" err="1" smtClean="0">
                <a:solidFill>
                  <a:srgbClr val="C00000"/>
                </a:solidFill>
                <a:latin typeface="Calibri" pitchFamily="34" charset="0"/>
              </a:rPr>
              <a:t>створення</a:t>
            </a:r>
            <a:r>
              <a:rPr lang="ru-RU" sz="48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4800" b="1" dirty="0" err="1" smtClean="0">
                <a:solidFill>
                  <a:srgbClr val="C00000"/>
                </a:solidFill>
                <a:latin typeface="Calibri" pitchFamily="34" charset="0"/>
              </a:rPr>
              <a:t>об'єкта</a:t>
            </a:r>
            <a:r>
              <a:rPr lang="en-US" sz="48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Calibri" pitchFamily="34" charset="0"/>
              </a:rPr>
              <a:t>SmartArt</a:t>
            </a:r>
            <a:r>
              <a:rPr lang="en-US" sz="48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4800" b="1" dirty="0" err="1" smtClean="0">
                <a:solidFill>
                  <a:srgbClr val="C00000"/>
                </a:solidFill>
                <a:latin typeface="Calibri" pitchFamily="34" charset="0"/>
              </a:rPr>
              <a:t>потрібно</a:t>
            </a:r>
            <a:r>
              <a:rPr lang="ru-RU" sz="4800" b="1" dirty="0" smtClean="0">
                <a:solidFill>
                  <a:srgbClr val="C00000"/>
                </a:solidFill>
                <a:latin typeface="Calibri" pitchFamily="34" charset="0"/>
              </a:rPr>
              <a:t>:</a:t>
            </a:r>
          </a:p>
          <a:p>
            <a:pPr marL="180975" lvl="4" indent="-180975">
              <a:buFont typeface="+mj-lt"/>
              <a:buAutoNum type="arabicParenR"/>
            </a:pPr>
            <a:r>
              <a:rPr lang="ru-RU" sz="5600" i="1" dirty="0" err="1" smtClean="0">
                <a:latin typeface="Calibri" pitchFamily="34" charset="0"/>
              </a:rPr>
              <a:t>Вибрати</a:t>
            </a:r>
            <a:r>
              <a:rPr lang="ru-RU" sz="5600" i="1" dirty="0" smtClean="0">
                <a:latin typeface="Calibri" pitchFamily="34" charset="0"/>
              </a:rPr>
              <a:t> </a:t>
            </a:r>
            <a:r>
              <a:rPr lang="ru-RU" sz="5600" i="1" dirty="0" err="1" smtClean="0">
                <a:latin typeface="Calibri" pitchFamily="34" charset="0"/>
              </a:rPr>
              <a:t>місце</a:t>
            </a:r>
            <a:r>
              <a:rPr lang="ru-RU" sz="5600" i="1" dirty="0" smtClean="0">
                <a:latin typeface="Calibri" pitchFamily="34" charset="0"/>
              </a:rPr>
              <a:t> в </a:t>
            </a:r>
            <a:r>
              <a:rPr lang="ru-RU" sz="5600" i="1" dirty="0" err="1" smtClean="0">
                <a:latin typeface="Calibri" pitchFamily="34" charset="0"/>
              </a:rPr>
              <a:t>документі</a:t>
            </a:r>
            <a:r>
              <a:rPr lang="ru-RU" sz="5600" i="1" dirty="0" smtClean="0">
                <a:latin typeface="Calibri" pitchFamily="34" charset="0"/>
              </a:rPr>
              <a:t>, </a:t>
            </a:r>
            <a:r>
              <a:rPr lang="ru-RU" sz="5600" i="1" dirty="0" err="1" smtClean="0">
                <a:latin typeface="Calibri" pitchFamily="34" charset="0"/>
              </a:rPr>
              <a:t>куди</a:t>
            </a:r>
            <a:r>
              <a:rPr lang="ru-RU" sz="5600" i="1" dirty="0" smtClean="0">
                <a:latin typeface="Calibri" pitchFamily="34" charset="0"/>
              </a:rPr>
              <a:t> буде </a:t>
            </a:r>
            <a:r>
              <a:rPr lang="ru-RU" sz="5600" i="1" dirty="0" err="1" smtClean="0">
                <a:latin typeface="Calibri" pitchFamily="34" charset="0"/>
              </a:rPr>
              <a:t>вставлятися</a:t>
            </a:r>
            <a:r>
              <a:rPr lang="ru-RU" sz="5600" i="1" dirty="0" smtClean="0">
                <a:latin typeface="Calibri" pitchFamily="34" charset="0"/>
              </a:rPr>
              <a:t> </a:t>
            </a:r>
            <a:r>
              <a:rPr lang="ru-RU" sz="5600" i="1" dirty="0" err="1" smtClean="0">
                <a:latin typeface="Calibri" pitchFamily="34" charset="0"/>
              </a:rPr>
              <a:t>об'єкт</a:t>
            </a:r>
            <a:r>
              <a:rPr lang="ru-RU" sz="5600" i="1" dirty="0" smtClean="0">
                <a:latin typeface="Calibri" pitchFamily="34" charset="0"/>
              </a:rPr>
              <a:t>.</a:t>
            </a:r>
          </a:p>
          <a:p>
            <a:pPr marL="180975" lvl="4" indent="-180975">
              <a:buFont typeface="+mj-lt"/>
              <a:buAutoNum type="arabicParenR"/>
            </a:pPr>
            <a:r>
              <a:rPr lang="ru-RU" sz="5600" i="1" dirty="0" err="1" smtClean="0">
                <a:latin typeface="Calibri" pitchFamily="34" charset="0"/>
              </a:rPr>
              <a:t>Виконати</a:t>
            </a:r>
            <a:r>
              <a:rPr lang="ru-RU" sz="5600" i="1" dirty="0" smtClean="0">
                <a:latin typeface="Calibri" pitchFamily="34" charset="0"/>
              </a:rPr>
              <a:t> </a:t>
            </a:r>
            <a:r>
              <a:rPr lang="ru-RU" sz="5600" i="1" dirty="0" err="1" smtClean="0">
                <a:latin typeface="Calibri" pitchFamily="34" charset="0"/>
              </a:rPr>
              <a:t>Вставлення</a:t>
            </a:r>
            <a:r>
              <a:rPr lang="ru-RU" sz="5600" i="1" dirty="0" smtClean="0">
                <a:latin typeface="Calibri" pitchFamily="34" charset="0"/>
              </a:rPr>
              <a:t> =&gt; Зображення =&gt; </a:t>
            </a:r>
            <a:r>
              <a:rPr lang="en-US" sz="5600" i="1" dirty="0" err="1" smtClean="0">
                <a:latin typeface="Calibri" pitchFamily="34" charset="0"/>
              </a:rPr>
              <a:t>SmartArt</a:t>
            </a:r>
            <a:r>
              <a:rPr lang="ru-RU" sz="5600" i="1" dirty="0" smtClean="0">
                <a:latin typeface="Calibri" pitchFamily="34" charset="0"/>
              </a:rPr>
              <a:t>, </a:t>
            </a:r>
            <a:r>
              <a:rPr lang="ru-RU" sz="5600" i="1" dirty="0" err="1" smtClean="0">
                <a:latin typeface="Calibri" pitchFamily="34" charset="0"/>
              </a:rPr>
              <a:t>що</a:t>
            </a:r>
            <a:r>
              <a:rPr lang="ru-RU" sz="5600" i="1" dirty="0" smtClean="0">
                <a:latin typeface="Calibri" pitchFamily="34" charset="0"/>
              </a:rPr>
              <a:t> </a:t>
            </a:r>
            <a:r>
              <a:rPr lang="ru-RU" sz="5600" i="1" dirty="0" err="1" smtClean="0">
                <a:latin typeface="Calibri" pitchFamily="34" charset="0"/>
              </a:rPr>
              <a:t>відкриває</a:t>
            </a:r>
            <a:r>
              <a:rPr lang="ru-RU" sz="5600" i="1" dirty="0" smtClean="0">
                <a:latin typeface="Calibri" pitchFamily="34" charset="0"/>
              </a:rPr>
              <a:t> </a:t>
            </a:r>
            <a:r>
              <a:rPr lang="ru-RU" sz="5600" i="1" dirty="0" err="1" smtClean="0">
                <a:latin typeface="Calibri" pitchFamily="34" charset="0"/>
              </a:rPr>
              <a:t>вікно</a:t>
            </a:r>
            <a:r>
              <a:rPr lang="ru-RU" sz="5600" i="1" dirty="0" smtClean="0">
                <a:latin typeface="Calibri" pitchFamily="34" charset="0"/>
              </a:rPr>
              <a:t> </a:t>
            </a:r>
            <a:r>
              <a:rPr lang="ru-RU" sz="5600" i="1" dirty="0" err="1" smtClean="0">
                <a:latin typeface="Calibri" pitchFamily="34" charset="0"/>
              </a:rPr>
              <a:t>колекції</a:t>
            </a:r>
            <a:r>
              <a:rPr lang="ru-RU" sz="5600" i="1" dirty="0" smtClean="0">
                <a:latin typeface="Calibri" pitchFamily="34" charset="0"/>
              </a:rPr>
              <a:t> </a:t>
            </a:r>
            <a:r>
              <a:rPr lang="ru-RU" sz="5600" i="1" dirty="0" err="1" smtClean="0">
                <a:latin typeface="Calibri" pitchFamily="34" charset="0"/>
              </a:rPr>
              <a:t>макетів</a:t>
            </a:r>
            <a:r>
              <a:rPr lang="ru-RU" sz="5600" i="1" dirty="0" smtClean="0">
                <a:latin typeface="Calibri" pitchFamily="34" charset="0"/>
              </a:rPr>
              <a:t> </a:t>
            </a:r>
            <a:r>
              <a:rPr lang="ru-RU" sz="5600" i="1" dirty="0" err="1" smtClean="0">
                <a:latin typeface="Calibri" pitchFamily="34" charset="0"/>
              </a:rPr>
              <a:t>Вибір</a:t>
            </a:r>
            <a:r>
              <a:rPr lang="ru-RU" sz="5600" i="1" dirty="0" smtClean="0">
                <a:latin typeface="Calibri" pitchFamily="34" charset="0"/>
              </a:rPr>
              <a:t> рисунка </a:t>
            </a:r>
            <a:r>
              <a:rPr lang="en-US" sz="5600" i="1" dirty="0" err="1" smtClean="0">
                <a:latin typeface="Calibri" pitchFamily="34" charset="0"/>
              </a:rPr>
              <a:t>SmartArt</a:t>
            </a:r>
            <a:r>
              <a:rPr lang="ru-RU" sz="5600" i="1" dirty="0" smtClean="0">
                <a:latin typeface="Calibri" pitchFamily="34" charset="0"/>
              </a:rPr>
              <a:t>.</a:t>
            </a:r>
          </a:p>
          <a:p>
            <a:pPr marL="180975" lvl="4" indent="-180975">
              <a:buFont typeface="+mj-lt"/>
              <a:buAutoNum type="arabicParenR"/>
            </a:pPr>
            <a:r>
              <a:rPr lang="ru-RU" sz="5600" i="1" dirty="0" err="1" smtClean="0">
                <a:latin typeface="Calibri" pitchFamily="34" charset="0"/>
              </a:rPr>
              <a:t>Вибрати</a:t>
            </a:r>
            <a:r>
              <a:rPr lang="ru-RU" sz="5600" i="1" dirty="0" smtClean="0">
                <a:latin typeface="Calibri" pitchFamily="34" charset="0"/>
              </a:rPr>
              <a:t> в списку </a:t>
            </a:r>
            <a:r>
              <a:rPr lang="ru-RU" sz="5600" i="1" dirty="0" err="1" smtClean="0">
                <a:latin typeface="Calibri" pitchFamily="34" charset="0"/>
              </a:rPr>
              <a:t>зліва</a:t>
            </a:r>
            <a:r>
              <a:rPr lang="ru-RU" sz="5600" i="1" dirty="0" smtClean="0">
                <a:latin typeface="Calibri" pitchFamily="34" charset="0"/>
              </a:rPr>
              <a:t> </a:t>
            </a:r>
            <a:r>
              <a:rPr lang="ru-RU" sz="5600" i="1" dirty="0" err="1" smtClean="0">
                <a:latin typeface="Calibri" pitchFamily="34" charset="0"/>
              </a:rPr>
              <a:t>вікна</a:t>
            </a:r>
            <a:r>
              <a:rPr lang="en-US" sz="5600" i="1" dirty="0" smtClean="0">
                <a:latin typeface="Calibri" pitchFamily="34" charset="0"/>
              </a:rPr>
              <a:t> </a:t>
            </a:r>
            <a:r>
              <a:rPr lang="en-US" sz="5600" i="1" dirty="0" err="1" smtClean="0">
                <a:latin typeface="Calibri" pitchFamily="34" charset="0"/>
              </a:rPr>
              <a:t>Вибір</a:t>
            </a:r>
            <a:r>
              <a:rPr lang="en-US" sz="5600" i="1" dirty="0" smtClean="0">
                <a:latin typeface="Calibri" pitchFamily="34" charset="0"/>
              </a:rPr>
              <a:t> </a:t>
            </a:r>
            <a:r>
              <a:rPr lang="en-US" sz="5600" i="1" dirty="0" err="1" smtClean="0">
                <a:latin typeface="Calibri" pitchFamily="34" charset="0"/>
              </a:rPr>
              <a:t>рисунка</a:t>
            </a:r>
            <a:r>
              <a:rPr lang="en-US" sz="5600" i="1" dirty="0" smtClean="0">
                <a:latin typeface="Calibri" pitchFamily="34" charset="0"/>
              </a:rPr>
              <a:t> </a:t>
            </a:r>
            <a:r>
              <a:rPr lang="en-US" sz="5600" i="1" dirty="0" err="1" smtClean="0">
                <a:latin typeface="Calibri" pitchFamily="34" charset="0"/>
              </a:rPr>
              <a:t>SmartArt</a:t>
            </a:r>
            <a:r>
              <a:rPr lang="ru-RU" sz="5600" i="1" dirty="0" smtClean="0">
                <a:latin typeface="Calibri" pitchFamily="34" charset="0"/>
              </a:rPr>
              <a:t> </a:t>
            </a:r>
            <a:r>
              <a:rPr lang="ru-RU" sz="5600" i="1" dirty="0" err="1" smtClean="0">
                <a:latin typeface="Calibri" pitchFamily="34" charset="0"/>
              </a:rPr>
              <a:t>потрібну</a:t>
            </a:r>
            <a:r>
              <a:rPr lang="ru-RU" sz="5600" i="1" dirty="0" smtClean="0">
                <a:latin typeface="Calibri" pitchFamily="34" charset="0"/>
              </a:rPr>
              <a:t> </a:t>
            </a:r>
            <a:r>
              <a:rPr lang="ru-RU" sz="5600" i="1" dirty="0" err="1" smtClean="0">
                <a:latin typeface="Calibri" pitchFamily="34" charset="0"/>
              </a:rPr>
              <a:t>категорію</a:t>
            </a:r>
            <a:r>
              <a:rPr lang="ru-RU" sz="5600" i="1" dirty="0" smtClean="0">
                <a:latin typeface="Calibri" pitchFamily="34" charset="0"/>
              </a:rPr>
              <a:t> макета.</a:t>
            </a:r>
          </a:p>
          <a:p>
            <a:pPr marL="180975" lvl="4" indent="-180975">
              <a:buFont typeface="+mj-lt"/>
              <a:buAutoNum type="arabicParenR"/>
            </a:pPr>
            <a:r>
              <a:rPr lang="ru-RU" sz="5600" i="1" dirty="0" err="1" smtClean="0">
                <a:latin typeface="Calibri" pitchFamily="34" charset="0"/>
              </a:rPr>
              <a:t>Вибрати</a:t>
            </a:r>
            <a:r>
              <a:rPr lang="ru-RU" sz="5600" i="1" dirty="0" smtClean="0">
                <a:latin typeface="Calibri" pitchFamily="34" charset="0"/>
              </a:rPr>
              <a:t> в центральному списку </a:t>
            </a:r>
            <a:r>
              <a:rPr lang="ru-RU" sz="5600" i="1" dirty="0" err="1" smtClean="0">
                <a:latin typeface="Calibri" pitchFamily="34" charset="0"/>
              </a:rPr>
              <a:t>вікна</a:t>
            </a:r>
            <a:r>
              <a:rPr lang="ru-RU" sz="5600" i="1" dirty="0" smtClean="0">
                <a:latin typeface="Calibri" pitchFamily="34" charset="0"/>
              </a:rPr>
              <a:t> </a:t>
            </a:r>
            <a:r>
              <a:rPr lang="ru-RU" sz="5600" i="1" dirty="0" err="1" smtClean="0">
                <a:latin typeface="Calibri" pitchFamily="34" charset="0"/>
              </a:rPr>
              <a:t>Вибір</a:t>
            </a:r>
            <a:r>
              <a:rPr lang="ru-RU" sz="5600" i="1" dirty="0" smtClean="0">
                <a:latin typeface="Calibri" pitchFamily="34" charset="0"/>
              </a:rPr>
              <a:t> рисунка </a:t>
            </a:r>
            <a:r>
              <a:rPr lang="en-US" sz="5600" i="1" dirty="0" err="1" smtClean="0">
                <a:latin typeface="Calibri" pitchFamily="34" charset="0"/>
              </a:rPr>
              <a:t>SmartArt</a:t>
            </a:r>
            <a:r>
              <a:rPr lang="ru-RU" sz="5600" i="1" dirty="0" smtClean="0">
                <a:latin typeface="Calibri" pitchFamily="34" charset="0"/>
              </a:rPr>
              <a:t> </a:t>
            </a:r>
            <a:r>
              <a:rPr lang="ru-RU" sz="5600" i="1" dirty="0" err="1" smtClean="0">
                <a:latin typeface="Calibri" pitchFamily="34" charset="0"/>
              </a:rPr>
              <a:t>відповідний</a:t>
            </a:r>
            <a:r>
              <a:rPr lang="ru-RU" sz="5600" i="1" dirty="0" smtClean="0">
                <a:latin typeface="Calibri" pitchFamily="34" charset="0"/>
              </a:rPr>
              <a:t> тип макета.</a:t>
            </a:r>
          </a:p>
          <a:p>
            <a:pPr marL="180975" lvl="4" indent="-180975">
              <a:buFont typeface="+mj-lt"/>
              <a:buAutoNum type="arabicParenR"/>
            </a:pPr>
            <a:r>
              <a:rPr lang="ru-RU" sz="5600" i="1" dirty="0" err="1" smtClean="0">
                <a:latin typeface="Calibri" pitchFamily="34" charset="0"/>
              </a:rPr>
              <a:t>Вибрати</a:t>
            </a:r>
            <a:r>
              <a:rPr lang="ru-RU" sz="5600" i="1" dirty="0" smtClean="0">
                <a:latin typeface="Calibri" pitchFamily="34" charset="0"/>
              </a:rPr>
              <a:t> кнопку ОК.</a:t>
            </a:r>
          </a:p>
          <a:p>
            <a:pPr marL="0" lvl="4" indent="0">
              <a:buNone/>
            </a:pPr>
            <a:endParaRPr lang="ru-RU" sz="56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  <p:pic>
        <p:nvPicPr>
          <p:cNvPr id="54273" name="Picture 1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988840"/>
            <a:ext cx="936104" cy="1253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458591"/>
            <a:ext cx="4149821" cy="29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7B9899"/>
                </a:solidFill>
              </a:rPr>
              <a:t>Вставка колекції </a:t>
            </a:r>
            <a:r>
              <a:rPr lang="en-US" dirty="0" err="1" smtClean="0">
                <a:solidFill>
                  <a:srgbClr val="7B9899"/>
                </a:solidFill>
              </a:rPr>
              <a:t>SmardArt</a:t>
            </a:r>
            <a:endParaRPr lang="ru-RU" dirty="0" smtClean="0">
              <a:solidFill>
                <a:srgbClr val="7B9899"/>
              </a:solidFill>
            </a:endParaRPr>
          </a:p>
        </p:txBody>
      </p:sp>
      <p:pic>
        <p:nvPicPr>
          <p:cNvPr id="37891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702" y="1365600"/>
            <a:ext cx="2919268" cy="3029355"/>
          </a:xfrm>
          <a:noFill/>
          <a:ln>
            <a:solidFill>
              <a:schemeClr val="tx1"/>
            </a:solidFill>
          </a:ln>
        </p:spPr>
      </p:pic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458915"/>
            <a:ext cx="5432935" cy="2936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Стрелка вправо 5"/>
          <p:cNvSpPr/>
          <p:nvPr/>
        </p:nvSpPr>
        <p:spPr>
          <a:xfrm rot="13599579" flipV="1">
            <a:off x="453830" y="1913105"/>
            <a:ext cx="500062" cy="3759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7793964">
            <a:off x="3285753" y="2587568"/>
            <a:ext cx="571500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78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19" y="4481872"/>
            <a:ext cx="2371725" cy="176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Стрелка вправо 8"/>
          <p:cNvSpPr/>
          <p:nvPr/>
        </p:nvSpPr>
        <p:spPr>
          <a:xfrm rot="7924303">
            <a:off x="6848780" y="3074728"/>
            <a:ext cx="571490" cy="1670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789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6" y="4461873"/>
            <a:ext cx="2381250" cy="1771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7898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61940" y="4437112"/>
            <a:ext cx="2681288" cy="1785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Стрелка вправо 11"/>
          <p:cNvSpPr/>
          <p:nvPr/>
        </p:nvSpPr>
        <p:spPr>
          <a:xfrm>
            <a:off x="2714612" y="4941168"/>
            <a:ext cx="333394" cy="176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429256" y="5029639"/>
            <a:ext cx="632684" cy="1599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9313" y="476672"/>
            <a:ext cx="7470572" cy="7920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Calibri" pitchFamily="34" charset="0"/>
              </a:rPr>
              <a:t>Макет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об'єкта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SmartArt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142844" y="1196752"/>
            <a:ext cx="4285140" cy="4189305"/>
          </a:xfrm>
        </p:spPr>
        <p:txBody>
          <a:bodyPr>
            <a:normAutofit/>
          </a:bodyPr>
          <a:lstStyle/>
          <a:p>
            <a:pPr marL="0" indent="361950">
              <a:buNone/>
            </a:pPr>
            <a:r>
              <a:rPr lang="ru-RU" dirty="0" err="1" smtClean="0">
                <a:latin typeface="Calibri" pitchFamily="34" charset="0"/>
              </a:rPr>
              <a:t>Вибираючи</a:t>
            </a:r>
            <a:r>
              <a:rPr lang="ru-RU" dirty="0" smtClean="0">
                <a:latin typeface="Calibri" pitchFamily="34" charset="0"/>
              </a:rPr>
              <a:t> макет, </a:t>
            </a:r>
            <a:r>
              <a:rPr lang="ru-RU" dirty="0" err="1" smtClean="0">
                <a:latin typeface="Calibri" pitchFamily="34" charset="0"/>
              </a:rPr>
              <a:t>слід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продумати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спосіб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подання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даних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урахуванням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призначення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макетів</a:t>
            </a:r>
            <a:r>
              <a:rPr lang="ru-RU" dirty="0" smtClean="0">
                <a:latin typeface="Calibri" pitchFamily="34" charset="0"/>
              </a:rPr>
              <a:t>, яке </a:t>
            </a:r>
            <a:r>
              <a:rPr lang="ru-RU" dirty="0" err="1" smtClean="0">
                <a:latin typeface="Calibri" pitchFamily="34" charset="0"/>
              </a:rPr>
              <a:t>описане</a:t>
            </a:r>
            <a:r>
              <a:rPr lang="ru-RU" dirty="0" smtClean="0">
                <a:latin typeface="Calibri" pitchFamily="34" charset="0"/>
              </a:rPr>
              <a:t> справа у </a:t>
            </a:r>
            <a:r>
              <a:rPr lang="ru-RU" dirty="0" err="1" smtClean="0">
                <a:latin typeface="Calibri" pitchFamily="34" charset="0"/>
              </a:rPr>
              <a:t>вікні</a:t>
            </a:r>
            <a:r>
              <a:rPr lang="ru-RU" dirty="0" smtClean="0">
                <a:latin typeface="Calibri" pitchFamily="34" charset="0"/>
              </a:rPr>
              <a:t>. </a:t>
            </a:r>
            <a:r>
              <a:rPr lang="ru-RU" dirty="0" err="1" smtClean="0">
                <a:latin typeface="Calibri" pitchFamily="34" charset="0"/>
              </a:rPr>
              <a:t>Також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потрібно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враховувати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розмір</a:t>
            </a:r>
            <a:r>
              <a:rPr lang="ru-RU" dirty="0" smtClean="0">
                <a:latin typeface="Calibri" pitchFamily="34" charset="0"/>
              </a:rPr>
              <a:t> тексту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кількість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елементів</a:t>
            </a:r>
            <a:r>
              <a:rPr lang="ru-RU" dirty="0" smtClean="0">
                <a:latin typeface="Calibri" pitchFamily="34" charset="0"/>
              </a:rPr>
              <a:t> на </a:t>
            </a:r>
            <a:r>
              <a:rPr lang="ru-RU" dirty="0" err="1" smtClean="0">
                <a:latin typeface="Calibri" pitchFamily="34" charset="0"/>
              </a:rPr>
              <a:t>схемі</a:t>
            </a:r>
            <a:r>
              <a:rPr lang="ru-RU" dirty="0" smtClean="0">
                <a:latin typeface="Calibri" pitchFamily="34" charset="0"/>
              </a:rPr>
              <a:t> - </a:t>
            </a:r>
            <a:r>
              <a:rPr lang="ru-RU" dirty="0" err="1" smtClean="0">
                <a:latin typeface="Calibri" pitchFamily="34" charset="0"/>
              </a:rPr>
              <a:t>їхня</a:t>
            </a:r>
            <a:r>
              <a:rPr lang="ru-RU" dirty="0" smtClean="0">
                <a:latin typeface="Calibri" pitchFamily="34" charset="0"/>
              </a:rPr>
              <a:t> велика </a:t>
            </a:r>
            <a:r>
              <a:rPr lang="ru-RU" dirty="0" err="1" smtClean="0">
                <a:latin typeface="Calibri" pitchFamily="34" charset="0"/>
              </a:rPr>
              <a:t>кількість</a:t>
            </a:r>
            <a:r>
              <a:rPr lang="ru-RU" dirty="0" smtClean="0">
                <a:latin typeface="Calibri" pitchFamily="34" charset="0"/>
              </a:rPr>
              <a:t> негативно </a:t>
            </a:r>
            <a:r>
              <a:rPr lang="ru-RU" dirty="0" err="1" smtClean="0">
                <a:latin typeface="Calibri" pitchFamily="34" charset="0"/>
              </a:rPr>
              <a:t>впливатиме</a:t>
            </a:r>
            <a:r>
              <a:rPr lang="ru-RU" dirty="0" smtClean="0">
                <a:latin typeface="Calibri" pitchFamily="34" charset="0"/>
              </a:rPr>
              <a:t> на </a:t>
            </a:r>
            <a:r>
              <a:rPr lang="ru-RU" dirty="0" err="1" smtClean="0">
                <a:latin typeface="Calibri" pitchFamily="34" charset="0"/>
              </a:rPr>
              <a:t>візуальне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відображення</a:t>
            </a:r>
            <a:r>
              <a:rPr lang="ru-RU" dirty="0" smtClean="0">
                <a:latin typeface="Calibri" pitchFamily="34" charset="0"/>
              </a:rPr>
              <a:t> та </a:t>
            </a:r>
            <a:r>
              <a:rPr lang="ru-RU" dirty="0" err="1" smtClean="0">
                <a:latin typeface="Calibri" pitchFamily="34" charset="0"/>
              </a:rPr>
              <a:t>сприймання</a:t>
            </a:r>
            <a:r>
              <a:rPr lang="ru-RU" dirty="0" smtClean="0">
                <a:latin typeface="Calibri" pitchFamily="34" charset="0"/>
              </a:rPr>
              <a:t>.</a:t>
            </a:r>
          </a:p>
          <a:p>
            <a:endParaRPr lang="ru-RU" dirty="0"/>
          </a:p>
        </p:txBody>
      </p:sp>
      <p:pic>
        <p:nvPicPr>
          <p:cNvPr id="11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2282" y="1412776"/>
            <a:ext cx="4369486" cy="28803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91483" y="332656"/>
            <a:ext cx="4032448" cy="6192688"/>
          </a:xfrm>
        </p:spPr>
        <p:txBody>
          <a:bodyPr>
            <a:normAutofit fontScale="85000" lnSpcReduction="10000"/>
          </a:bodyPr>
          <a:lstStyle/>
          <a:p>
            <a:pPr marL="0" indent="361950">
              <a:buNone/>
            </a:pPr>
            <a:r>
              <a:rPr lang="ru-RU" dirty="0" err="1" smtClean="0">
                <a:latin typeface="Calibri" pitchFamily="34" charset="0"/>
              </a:rPr>
              <a:t>Додати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потрібні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дані</a:t>
            </a:r>
            <a:r>
              <a:rPr lang="ru-RU" dirty="0" smtClean="0">
                <a:latin typeface="Calibri" pitchFamily="34" charset="0"/>
              </a:rPr>
              <a:t> до </a:t>
            </a:r>
            <a:r>
              <a:rPr lang="ru-RU" dirty="0" err="1" smtClean="0">
                <a:latin typeface="Calibri" pitchFamily="34" charset="0"/>
              </a:rPr>
              <a:t>фігур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об'єкта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можна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безпосередньо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самій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фігурі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вибравши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її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увівши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необхідний</a:t>
            </a:r>
            <a:r>
              <a:rPr lang="ru-RU" dirty="0" smtClean="0">
                <a:latin typeface="Calibri" pitchFamily="34" charset="0"/>
              </a:rPr>
              <a:t> текст. </a:t>
            </a:r>
            <a:r>
              <a:rPr lang="ru-RU" dirty="0" err="1" smtClean="0">
                <a:latin typeface="Calibri" pitchFamily="34" charset="0"/>
              </a:rPr>
              <a:t>Також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це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можна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зробити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області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Calibri" pitchFamily="34" charset="0"/>
              </a:rPr>
              <a:t>Введіть</a:t>
            </a:r>
            <a:r>
              <a:rPr lang="ru-RU" b="1" dirty="0" smtClean="0">
                <a:solidFill>
                  <a:srgbClr val="C00000"/>
                </a:solidFill>
                <a:latin typeface="Calibri" pitchFamily="34" charset="0"/>
              </a:rPr>
              <a:t> текст</a:t>
            </a:r>
            <a:r>
              <a:rPr lang="ru-RU" dirty="0" smtClean="0">
                <a:latin typeface="Calibri" pitchFamily="34" charset="0"/>
              </a:rPr>
              <a:t>, яка </a:t>
            </a:r>
            <a:r>
              <a:rPr lang="ru-RU" dirty="0" err="1" smtClean="0">
                <a:latin typeface="Calibri" pitchFamily="34" charset="0"/>
              </a:rPr>
              <a:t>розташована</a:t>
            </a:r>
            <a:r>
              <a:rPr lang="ru-RU" dirty="0" smtClean="0">
                <a:latin typeface="Calibri" pitchFamily="34" charset="0"/>
              </a:rPr>
              <a:t> справа </a:t>
            </a:r>
            <a:r>
              <a:rPr lang="ru-RU" dirty="0" err="1" smtClean="0">
                <a:latin typeface="Calibri" pitchFamily="34" charset="0"/>
              </a:rPr>
              <a:t>від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вставленого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об'єкта</a:t>
            </a:r>
            <a:r>
              <a:rPr lang="ru-RU" dirty="0" smtClean="0">
                <a:latin typeface="Calibri" pitchFamily="34" charset="0"/>
              </a:rPr>
              <a:t>, — </a:t>
            </a:r>
            <a:r>
              <a:rPr lang="ru-RU" dirty="0" err="1" smtClean="0">
                <a:latin typeface="Calibri" pitchFamily="34" charset="0"/>
              </a:rPr>
              <a:t>уведені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дані</a:t>
            </a:r>
            <a:r>
              <a:rPr lang="ru-RU" dirty="0" smtClean="0">
                <a:latin typeface="Calibri" pitchFamily="34" charset="0"/>
              </a:rPr>
              <a:t> автоматично </a:t>
            </a:r>
            <a:r>
              <a:rPr lang="ru-RU" dirty="0" err="1" smtClean="0">
                <a:latin typeface="Calibri" pitchFamily="34" charset="0"/>
              </a:rPr>
              <a:t>відображаються</a:t>
            </a:r>
            <a:r>
              <a:rPr lang="ru-RU" dirty="0" smtClean="0">
                <a:latin typeface="Calibri" pitchFamily="34" charset="0"/>
              </a:rPr>
              <a:t> у </a:t>
            </a:r>
            <a:r>
              <a:rPr lang="ru-RU" dirty="0" err="1" smtClean="0">
                <a:latin typeface="Calibri" pitchFamily="34" charset="0"/>
              </a:rPr>
              <a:t>відповідній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фігурі</a:t>
            </a:r>
            <a:r>
              <a:rPr lang="ru-RU" dirty="0" smtClean="0">
                <a:latin typeface="Calibri" pitchFamily="34" charset="0"/>
              </a:rPr>
              <a:t>. Область </a:t>
            </a:r>
            <a:r>
              <a:rPr lang="ru-RU" b="1" dirty="0" err="1" smtClean="0">
                <a:solidFill>
                  <a:srgbClr val="C00000"/>
                </a:solidFill>
                <a:latin typeface="Calibri" pitchFamily="34" charset="0"/>
              </a:rPr>
              <a:t>Введіть</a:t>
            </a:r>
            <a:r>
              <a:rPr lang="ru-RU" b="1" dirty="0" smtClean="0">
                <a:solidFill>
                  <a:srgbClr val="C00000"/>
                </a:solidFill>
                <a:latin typeface="Calibri" pitchFamily="34" charset="0"/>
              </a:rPr>
              <a:t> текст </a:t>
            </a:r>
            <a:r>
              <a:rPr lang="ru-RU" dirty="0" err="1" smtClean="0">
                <a:latin typeface="Calibri" pitchFamily="34" charset="0"/>
              </a:rPr>
              <a:t>можна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приховати</a:t>
            </a:r>
            <a:r>
              <a:rPr lang="ru-RU" dirty="0" smtClean="0">
                <a:latin typeface="Calibri" pitchFamily="34" charset="0"/>
              </a:rPr>
              <a:t> (кнопкою </a:t>
            </a:r>
            <a:r>
              <a:rPr lang="ru-RU" dirty="0" err="1" smtClean="0">
                <a:latin typeface="Calibri" pitchFamily="34" charset="0"/>
              </a:rPr>
              <a:t>закриття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вікна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цієї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області</a:t>
            </a:r>
            <a:r>
              <a:rPr lang="ru-RU" dirty="0" smtClean="0">
                <a:latin typeface="Calibri" pitchFamily="34" charset="0"/>
              </a:rPr>
              <a:t>) </a:t>
            </a:r>
            <a:r>
              <a:rPr lang="ru-RU" dirty="0" err="1" smtClean="0">
                <a:latin typeface="Calibri" pitchFamily="34" charset="0"/>
              </a:rPr>
              <a:t>або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відобразити</a:t>
            </a:r>
            <a:r>
              <a:rPr lang="ru-RU" dirty="0" smtClean="0">
                <a:latin typeface="Calibri" pitchFamily="34" charset="0"/>
              </a:rPr>
              <a:t> (</a:t>
            </a:r>
            <a:r>
              <a:rPr lang="ru-RU" dirty="0" err="1" smtClean="0">
                <a:latin typeface="Calibri" pitchFamily="34" charset="0"/>
              </a:rPr>
              <a:t>вибором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зліва</a:t>
            </a:r>
            <a:r>
              <a:rPr lang="ru-RU" dirty="0" smtClean="0">
                <a:latin typeface="Calibri" pitchFamily="34" charset="0"/>
              </a:rPr>
              <a:t> на </a:t>
            </a:r>
            <a:r>
              <a:rPr lang="ru-RU" dirty="0" err="1" smtClean="0">
                <a:latin typeface="Calibri" pitchFamily="34" charset="0"/>
              </a:rPr>
              <a:t>межі</a:t>
            </a:r>
            <a:r>
              <a:rPr lang="ru-RU" dirty="0" smtClean="0">
                <a:latin typeface="Calibri" pitchFamily="34" charset="0"/>
              </a:rPr>
              <a:t> рисунка кнопки.</a:t>
            </a:r>
          </a:p>
          <a:p>
            <a:pPr marL="0" indent="361950">
              <a:buNone/>
            </a:pPr>
            <a:r>
              <a:rPr lang="ru-RU" dirty="0" err="1" smtClean="0">
                <a:latin typeface="Calibri" pitchFamily="34" charset="0"/>
              </a:rPr>
              <a:t>Залежно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від</a:t>
            </a:r>
            <a:r>
              <a:rPr lang="ru-RU" dirty="0" smtClean="0">
                <a:latin typeface="Calibri" pitchFamily="34" charset="0"/>
              </a:rPr>
              <a:t> макета </a:t>
            </a:r>
            <a:r>
              <a:rPr lang="ru-RU" dirty="0" err="1" smtClean="0">
                <a:latin typeface="Calibri" pitchFamily="34" charset="0"/>
              </a:rPr>
              <a:t>кожний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елемент</a:t>
            </a:r>
            <a:r>
              <a:rPr lang="ru-RU" dirty="0" smtClean="0">
                <a:latin typeface="Calibri" pitchFamily="34" charset="0"/>
              </a:rPr>
              <a:t> списку в </a:t>
            </a:r>
            <a:r>
              <a:rPr lang="ru-RU" dirty="0" err="1" smtClean="0">
                <a:latin typeface="Calibri" pitchFamily="34" charset="0"/>
              </a:rPr>
              <a:t>області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Calibri" pitchFamily="34" charset="0"/>
              </a:rPr>
              <a:t>Введіть</a:t>
            </a:r>
            <a:r>
              <a:rPr lang="ru-RU" b="1" dirty="0" smtClean="0">
                <a:solidFill>
                  <a:srgbClr val="C00000"/>
                </a:solidFill>
                <a:latin typeface="Calibri" pitchFamily="34" charset="0"/>
              </a:rPr>
              <a:t> текст </a:t>
            </a:r>
            <a:r>
              <a:rPr lang="ru-RU" dirty="0" smtClean="0">
                <a:latin typeface="Calibri" pitchFamily="34" charset="0"/>
              </a:rPr>
              <a:t>представлений в </a:t>
            </a:r>
            <a:r>
              <a:rPr lang="ru-RU" dirty="0" err="1" smtClean="0">
                <a:latin typeface="Calibri" pitchFamily="34" charset="0"/>
              </a:rPr>
              <a:t>об'єкті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SmartArt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або</a:t>
            </a:r>
            <a:r>
              <a:rPr lang="ru-RU" dirty="0" smtClean="0">
                <a:latin typeface="Calibri" pitchFamily="34" charset="0"/>
              </a:rPr>
              <a:t> як </a:t>
            </a:r>
            <a:r>
              <a:rPr lang="ru-RU" dirty="0" err="1" smtClean="0">
                <a:latin typeface="Calibri" pitchFamily="34" charset="0"/>
              </a:rPr>
              <a:t>окрема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фігура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або</a:t>
            </a:r>
            <a:r>
              <a:rPr lang="ru-RU" dirty="0" smtClean="0">
                <a:latin typeface="Calibri" pitchFamily="34" charset="0"/>
              </a:rPr>
              <a:t> як </a:t>
            </a:r>
            <a:r>
              <a:rPr lang="ru-RU" dirty="0" err="1" smtClean="0">
                <a:latin typeface="Calibri" pitchFamily="34" charset="0"/>
              </a:rPr>
              <a:t>елемент</a:t>
            </a:r>
            <a:r>
              <a:rPr lang="ru-RU" dirty="0" smtClean="0">
                <a:latin typeface="Calibri" pitchFamily="34" charset="0"/>
              </a:rPr>
              <a:t> списку </a:t>
            </a:r>
            <a:r>
              <a:rPr lang="ru-RU" dirty="0" err="1" smtClean="0">
                <a:latin typeface="Calibri" pitchFamily="34" charset="0"/>
              </a:rPr>
              <a:t>всередині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фігури</a:t>
            </a:r>
            <a:r>
              <a:rPr lang="ru-RU" dirty="0" smtClean="0">
                <a:latin typeface="Calibri" pitchFamily="34" charset="0"/>
              </a:rPr>
              <a:t>. </a:t>
            </a:r>
            <a:r>
              <a:rPr lang="ru-RU" dirty="0" err="1" smtClean="0">
                <a:latin typeface="Calibri" pitchFamily="34" charset="0"/>
              </a:rPr>
              <a:t>Додавання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чи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видалення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елементів</a:t>
            </a:r>
            <a:r>
              <a:rPr lang="ru-RU" dirty="0" smtClean="0">
                <a:latin typeface="Calibri" pitchFamily="34" charset="0"/>
              </a:rPr>
              <a:t> списку автоматично </a:t>
            </a:r>
            <a:r>
              <a:rPr lang="ru-RU" dirty="0" err="1" smtClean="0">
                <a:latin typeface="Calibri" pitchFamily="34" charset="0"/>
              </a:rPr>
              <a:t>відображається</a:t>
            </a:r>
            <a:r>
              <a:rPr lang="ru-RU" dirty="0" smtClean="0">
                <a:latin typeface="Calibri" pitchFamily="34" charset="0"/>
              </a:rPr>
              <a:t> на рисунку.</a:t>
            </a:r>
          </a:p>
          <a:p>
            <a:endParaRPr lang="ru-RU" dirty="0">
              <a:latin typeface="Calibri" pitchFamily="34" charset="0"/>
            </a:endParaRPr>
          </a:p>
        </p:txBody>
      </p:sp>
      <p:pic>
        <p:nvPicPr>
          <p:cNvPr id="52225" name="Picture 1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9552" y="1214422"/>
            <a:ext cx="4345852" cy="271863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6589" y="332656"/>
            <a:ext cx="357190" cy="76200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67544" y="214290"/>
            <a:ext cx="4104456" cy="2928958"/>
          </a:xfrm>
        </p:spPr>
        <p:txBody>
          <a:bodyPr>
            <a:normAutofit fontScale="92500"/>
          </a:bodyPr>
          <a:lstStyle/>
          <a:p>
            <a:pPr marL="0" indent="361950">
              <a:buNone/>
            </a:pPr>
            <a:r>
              <a:rPr lang="ru-RU" dirty="0" smtClean="0">
                <a:latin typeface="Calibri" pitchFamily="34" charset="0"/>
              </a:rPr>
              <a:t>Редагування і </a:t>
            </a:r>
            <a:r>
              <a:rPr lang="ru-RU" dirty="0" err="1" smtClean="0">
                <a:latin typeface="Calibri" pitchFamily="34" charset="0"/>
              </a:rPr>
              <a:t>форматування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об'єктів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SmartArt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здійснюється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використанням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елементів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керування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двох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тимчасових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Calibri" pitchFamily="34" charset="0"/>
              </a:rPr>
              <a:t>вкладок Конструктор </a:t>
            </a:r>
            <a:r>
              <a:rPr lang="ru-RU" b="1" dirty="0" err="1" smtClean="0">
                <a:solidFill>
                  <a:srgbClr val="C00000"/>
                </a:solidFill>
                <a:latin typeface="Calibri" pitchFamily="34" charset="0"/>
              </a:rPr>
              <a:t>і</a:t>
            </a:r>
            <a:r>
              <a:rPr lang="ru-RU" b="1" dirty="0" smtClean="0">
                <a:solidFill>
                  <a:srgbClr val="C00000"/>
                </a:solidFill>
                <a:latin typeface="Calibri" pitchFamily="34" charset="0"/>
              </a:rPr>
              <a:t> Формат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які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з'являються</a:t>
            </a:r>
            <a:r>
              <a:rPr lang="ru-RU" dirty="0" smtClean="0">
                <a:latin typeface="Calibri" pitchFamily="34" charset="0"/>
              </a:rPr>
              <a:t> на </a:t>
            </a:r>
            <a:r>
              <a:rPr lang="ru-RU" dirty="0" err="1" smtClean="0">
                <a:latin typeface="Calibri" pitchFamily="34" charset="0"/>
              </a:rPr>
              <a:t>Стрічці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розділі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Знаряддя</a:t>
            </a:r>
            <a:r>
              <a:rPr lang="ru-RU" dirty="0" smtClean="0">
                <a:latin typeface="Calibri" pitchFamily="34" charset="0"/>
              </a:rPr>
              <a:t> для </a:t>
            </a:r>
            <a:r>
              <a:rPr lang="ru-RU" dirty="0" err="1" smtClean="0">
                <a:latin typeface="Calibri" pitchFamily="34" charset="0"/>
              </a:rPr>
              <a:t>рисунків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SmartArt</a:t>
            </a:r>
            <a:r>
              <a:rPr lang="ru-RU" dirty="0" smtClean="0">
                <a:latin typeface="Calibri" pitchFamily="34" charset="0"/>
              </a:rPr>
              <a:t>.</a:t>
            </a:r>
          </a:p>
          <a:p>
            <a:endParaRPr lang="ru-RU" dirty="0">
              <a:latin typeface="Calibri" pitchFamily="34" charset="0"/>
            </a:endParaRP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661" y="3939894"/>
            <a:ext cx="3086100" cy="82867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827" y="4787185"/>
            <a:ext cx="3686175" cy="8382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7661" y="5700725"/>
            <a:ext cx="4267200" cy="82867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522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29" y="3880579"/>
            <a:ext cx="847725" cy="80962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214282" y="3164462"/>
            <a:ext cx="442915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Групи вказівок вкладки Конструктор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 rot="10800000" flipV="1">
            <a:off x="5000628" y="332656"/>
            <a:ext cx="273972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Групи вказівок вкладки Макет</a:t>
            </a:r>
            <a:endParaRPr lang="ru-RU" dirty="0"/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627" y="1127386"/>
            <a:ext cx="2162175" cy="8001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9124" y="2060848"/>
            <a:ext cx="4572032" cy="78302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89352" y="3070954"/>
            <a:ext cx="2962275" cy="80962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05451" y="4015660"/>
            <a:ext cx="1152525" cy="77152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46066" cy="95491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Calibri" pitchFamily="34" charset="0"/>
              </a:rPr>
              <a:t>Призначення елементів керування тимчасового розділу Знаряддя для рисунків </a:t>
            </a:r>
            <a:r>
              <a:rPr lang="en-US" sz="2800" dirty="0" smtClean="0">
                <a:latin typeface="Calibri" pitchFamily="34" charset="0"/>
              </a:rPr>
              <a:t>SmartArt</a:t>
            </a:r>
            <a:endParaRPr lang="ru-RU" sz="2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496730"/>
              </p:ext>
            </p:extLst>
          </p:nvPr>
        </p:nvGraphicFramePr>
        <p:xfrm>
          <a:off x="467544" y="2056447"/>
          <a:ext cx="8229600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412"/>
                <a:gridCol w="1428760"/>
                <a:gridCol w="45434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Елемент</a:t>
                      </a:r>
                      <a:r>
                        <a:rPr lang="uk-UA" baseline="0" dirty="0" smtClean="0"/>
                        <a:t> керування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Зображення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Призначення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Група</a:t>
                      </a:r>
                      <a:r>
                        <a:rPr lang="ru-RU" b="1" dirty="0" smtClean="0"/>
                        <a:t> Фігури </a:t>
                      </a:r>
                      <a:r>
                        <a:rPr lang="ru-RU" b="0" dirty="0" smtClean="0"/>
                        <a:t>вкладки</a:t>
                      </a:r>
                      <a:r>
                        <a:rPr lang="ru-RU" b="1" dirty="0" smtClean="0"/>
                        <a:t> Формат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sz="1200" b="0" dirty="0" smtClean="0"/>
                        <a:t>Редагувати у двовимірному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200" b="0" dirty="0" smtClean="0"/>
                        <a:t>Для перетворення тривимірного макета на двовимірний з метою більш наочного редагування та повернення в режим тривимірного зображення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sz="1200" b="0" dirty="0" smtClean="0"/>
                        <a:t>Змінити фігуру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200" b="0" dirty="0" smtClean="0"/>
                        <a:t>Для відкриття списку графічних примітивів з метою заміни виділеної фігури обє</a:t>
                      </a:r>
                      <a:r>
                        <a:rPr lang="en-US" sz="1200" b="0" dirty="0" smtClean="0"/>
                        <a:t>’</a:t>
                      </a:r>
                      <a:r>
                        <a:rPr lang="uk-UA" sz="1200" b="0" dirty="0" smtClean="0"/>
                        <a:t>кта на іншу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sz="1200" b="0" dirty="0" smtClean="0"/>
                        <a:t>Збільшити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200" b="0" dirty="0" smtClean="0"/>
                        <a:t>Для збільшення розмірів вибраної фігури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sz="1200" b="0" dirty="0" smtClean="0"/>
                        <a:t>Зменшити 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200" b="0" dirty="0" smtClean="0"/>
                        <a:t>Для зменшення розмірів вибраної фігури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94819" y="3212976"/>
            <a:ext cx="342900" cy="3048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16883" y="3789040"/>
            <a:ext cx="261939" cy="28575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94819" y="4221088"/>
            <a:ext cx="269876" cy="24288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16883" y="4648605"/>
            <a:ext cx="271447" cy="24430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908720"/>
            <a:ext cx="8118074" cy="8108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err="1" smtClean="0">
                <a:latin typeface="Calibri" pitchFamily="34" charset="0"/>
              </a:rPr>
              <a:t>Призначення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</a:rPr>
              <a:t>елементів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</a:rPr>
              <a:t>керування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</a:rPr>
              <a:t>тимчасового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</a:rPr>
              <a:t>розділу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</a:rPr>
              <a:t>Знаряддя</a:t>
            </a:r>
            <a:r>
              <a:rPr lang="ru-RU" sz="2800" dirty="0" smtClean="0">
                <a:latin typeface="Calibri" pitchFamily="34" charset="0"/>
              </a:rPr>
              <a:t> для </a:t>
            </a:r>
            <a:r>
              <a:rPr lang="ru-RU" sz="2800" dirty="0" err="1" smtClean="0">
                <a:latin typeface="Calibri" pitchFamily="34" charset="0"/>
              </a:rPr>
              <a:t>рисунків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SmartArt</a:t>
            </a:r>
            <a:endParaRPr lang="ru-RU" sz="2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56133659"/>
              </p:ext>
            </p:extLst>
          </p:nvPr>
        </p:nvGraphicFramePr>
        <p:xfrm>
          <a:off x="467544" y="1889676"/>
          <a:ext cx="8229600" cy="4600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412"/>
                <a:gridCol w="1428760"/>
                <a:gridCol w="45434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Елемент</a:t>
                      </a:r>
                      <a:r>
                        <a:rPr lang="uk-UA" baseline="0" dirty="0" smtClean="0"/>
                        <a:t> керування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Зображення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Призначення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Група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1" dirty="0" err="1" smtClean="0"/>
                        <a:t>Створити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1" dirty="0" err="1" smtClean="0"/>
                        <a:t>графіку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0" dirty="0" smtClean="0"/>
                        <a:t>вкладки</a:t>
                      </a:r>
                      <a:r>
                        <a:rPr lang="ru-RU" b="1" dirty="0" smtClean="0"/>
                        <a:t> Конструктор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sz="1200" b="0" dirty="0" smtClean="0"/>
                        <a:t>Додати фігуру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200" b="0" dirty="0" smtClean="0"/>
                        <a:t>Для </a:t>
                      </a:r>
                      <a:r>
                        <a:rPr lang="ru-RU" sz="1200" b="0" dirty="0" err="1" smtClean="0"/>
                        <a:t>додавання</a:t>
                      </a:r>
                      <a:r>
                        <a:rPr lang="ru-RU" sz="1200" b="0" dirty="0" smtClean="0"/>
                        <a:t> до </a:t>
                      </a:r>
                      <a:r>
                        <a:rPr lang="ru-RU" sz="1200" b="0" dirty="0" err="1" smtClean="0"/>
                        <a:t>виділеної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фігури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ще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однієї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фігури</a:t>
                      </a:r>
                      <a:r>
                        <a:rPr lang="ru-RU" sz="1200" b="0" dirty="0" smtClean="0"/>
                        <a:t> того самого </a:t>
                      </a:r>
                      <a:r>
                        <a:rPr lang="ru-RU" sz="1200" b="0" dirty="0" err="1" smtClean="0"/>
                        <a:t>рівня</a:t>
                      </a:r>
                      <a:r>
                        <a:rPr lang="ru-RU" sz="1200" b="0" dirty="0" smtClean="0"/>
                        <a:t>. У списку кнопки </a:t>
                      </a:r>
                      <a:r>
                        <a:rPr lang="ru-RU" sz="1200" b="0" dirty="0" err="1" smtClean="0"/>
                        <a:t>можна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вибрати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інші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варіанти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додавання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фігури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sz="1200" b="0" dirty="0" smtClean="0"/>
                        <a:t>Додати маркер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200" b="0" dirty="0" smtClean="0"/>
                        <a:t>Для </a:t>
                      </a:r>
                      <a:r>
                        <a:rPr lang="ru-RU" sz="1200" b="0" dirty="0" err="1" smtClean="0"/>
                        <a:t>додавання</a:t>
                      </a:r>
                      <a:r>
                        <a:rPr lang="ru-RU" sz="1200" b="0" dirty="0" smtClean="0"/>
                        <a:t> до </a:t>
                      </a:r>
                      <a:r>
                        <a:rPr lang="ru-RU" sz="1200" b="0" dirty="0" err="1" smtClean="0"/>
                        <a:t>виділеної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фігури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маркованого</a:t>
                      </a:r>
                      <a:r>
                        <a:rPr lang="ru-RU" sz="1200" b="0" dirty="0" smtClean="0"/>
                        <a:t> списку (</a:t>
                      </a:r>
                      <a:r>
                        <a:rPr lang="ru-RU" sz="1200" b="0" dirty="0" err="1" smtClean="0"/>
                        <a:t>якщо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дає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змогу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вибраний</a:t>
                      </a:r>
                      <a:r>
                        <a:rPr lang="ru-RU" sz="1200" b="0" dirty="0" smtClean="0"/>
                        <a:t> Макет)</a:t>
                      </a:r>
                    </a:p>
                    <a:p>
                      <a:pPr marL="0" indent="0" algn="l">
                        <a:buNone/>
                      </a:pP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sz="1200" b="0" dirty="0" smtClean="0"/>
                        <a:t>Справа наліво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200" b="0" dirty="0" smtClean="0"/>
                        <a:t>Для </a:t>
                      </a:r>
                      <a:r>
                        <a:rPr lang="ru-RU" sz="1200" b="0" dirty="0" err="1" smtClean="0"/>
                        <a:t>змінення</a:t>
                      </a:r>
                      <a:r>
                        <a:rPr lang="ru-RU" sz="1200" b="0" dirty="0" smtClean="0"/>
                        <a:t> порядку </a:t>
                      </a:r>
                      <a:r>
                        <a:rPr lang="ru-RU" sz="1200" b="0" dirty="0" err="1" smtClean="0"/>
                        <a:t>розташування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фігур</a:t>
                      </a:r>
                      <a:r>
                        <a:rPr lang="ru-RU" sz="1200" b="0" dirty="0" smtClean="0"/>
                        <a:t> - справа </a:t>
                      </a:r>
                      <a:r>
                        <a:rPr lang="ru-RU" sz="1200" b="0" dirty="0" err="1" smtClean="0"/>
                        <a:t>наліво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чи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зліва</a:t>
                      </a:r>
                      <a:r>
                        <a:rPr lang="ru-RU" sz="1200" b="0" dirty="0" smtClean="0"/>
                        <a:t> направо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sz="1200" b="0" dirty="0" smtClean="0"/>
                        <a:t>Структура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200" b="0" dirty="0" smtClean="0"/>
                        <a:t>Для </a:t>
                      </a:r>
                      <a:r>
                        <a:rPr lang="ru-RU" sz="1200" b="0" dirty="0" err="1" smtClean="0"/>
                        <a:t>змінення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розміщення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фігур</a:t>
                      </a:r>
                      <a:r>
                        <a:rPr lang="ru-RU" sz="1200" b="0" dirty="0" smtClean="0"/>
                        <a:t> на </a:t>
                      </a:r>
                      <a:r>
                        <a:rPr lang="ru-RU" sz="1200" b="0" dirty="0" err="1" smtClean="0"/>
                        <a:t>гілках</a:t>
                      </a:r>
                      <a:endParaRPr lang="ru-RU" sz="1200" b="0" dirty="0" smtClean="0"/>
                    </a:p>
                    <a:p>
                      <a:pPr marL="0" indent="0">
                        <a:buNone/>
                      </a:pPr>
                      <a:r>
                        <a:rPr lang="ru-RU" sz="1200" b="0" dirty="0" err="1" smtClean="0"/>
                        <a:t>організаційної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діаграми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sz="1200" b="0" dirty="0" smtClean="0"/>
                        <a:t>Підвищити рівень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200" b="0" dirty="0" smtClean="0"/>
                        <a:t>Для </a:t>
                      </a:r>
                      <a:r>
                        <a:rPr lang="ru-RU" sz="1200" b="0" dirty="0" err="1" smtClean="0"/>
                        <a:t>підвищення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рівня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виділеної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фігури</a:t>
                      </a:r>
                      <a:r>
                        <a:rPr lang="ru-RU" sz="1200" b="0" dirty="0" smtClean="0"/>
                        <a:t> в </a:t>
                      </a:r>
                      <a:r>
                        <a:rPr lang="ru-RU" sz="1200" b="0" dirty="0" err="1" smtClean="0"/>
                        <a:t>ієрархічній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структурі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707">
                <a:tc>
                  <a:txBody>
                    <a:bodyPr/>
                    <a:lstStyle/>
                    <a:p>
                      <a:pPr algn="l"/>
                      <a:r>
                        <a:rPr lang="uk-UA" sz="1200" b="0" dirty="0" smtClean="0"/>
                        <a:t>Знизити рівень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200" b="0" dirty="0" smtClean="0"/>
                        <a:t>Для </a:t>
                      </a:r>
                      <a:r>
                        <a:rPr lang="ru-RU" sz="1200" b="0" dirty="0" err="1" smtClean="0"/>
                        <a:t>пониження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рівня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виділеної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фігури</a:t>
                      </a:r>
                      <a:r>
                        <a:rPr lang="ru-RU" sz="1200" b="0" cap="small" dirty="0" smtClean="0"/>
                        <a:t> в </a:t>
                      </a:r>
                      <a:r>
                        <a:rPr lang="ru-RU" sz="1200" b="0" dirty="0" err="1" smtClean="0"/>
                        <a:t>ієрархічній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структурі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sz="1200" b="0" dirty="0" smtClean="0"/>
                        <a:t>Область тексту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200" b="0" dirty="0" smtClean="0"/>
                        <a:t>Для </a:t>
                      </a:r>
                      <a:r>
                        <a:rPr lang="ru-RU" sz="1200" b="0" dirty="0" err="1" smtClean="0"/>
                        <a:t>відображення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або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приховування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області</a:t>
                      </a:r>
                      <a:r>
                        <a:rPr lang="ru-RU" sz="1200" b="0" dirty="0" smtClean="0"/>
                        <a:t> тексту</a:t>
                      </a:r>
                    </a:p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16" y="2996952"/>
            <a:ext cx="357190" cy="35719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16" y="3645024"/>
            <a:ext cx="357190" cy="35719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4221088"/>
            <a:ext cx="365128" cy="28575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4678" y="4797152"/>
            <a:ext cx="285752" cy="26090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702" y="5157192"/>
            <a:ext cx="285752" cy="255673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95645" y="5661248"/>
            <a:ext cx="285752" cy="25400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14678" y="6093296"/>
            <a:ext cx="315831" cy="28575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071546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latin typeface="Calibri" pitchFamily="34" charset="0"/>
              </a:rPr>
              <a:t>Призначення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</a:rPr>
              <a:t>елементів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</a:rPr>
              <a:t>керування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</a:rPr>
              <a:t>тимчасового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</a:rPr>
              <a:t>розділу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</a:rPr>
              <a:t>Знаряддя</a:t>
            </a:r>
            <a:r>
              <a:rPr lang="ru-RU" sz="2800" dirty="0" smtClean="0">
                <a:latin typeface="Calibri" pitchFamily="34" charset="0"/>
              </a:rPr>
              <a:t> для </a:t>
            </a:r>
            <a:r>
              <a:rPr lang="ru-RU" sz="2800" dirty="0" err="1" smtClean="0">
                <a:latin typeface="Calibri" pitchFamily="34" charset="0"/>
              </a:rPr>
              <a:t>рисунків</a:t>
            </a:r>
            <a:r>
              <a:rPr lang="ru-RU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SmartArt</a:t>
            </a:r>
            <a:endParaRPr lang="ru-RU" sz="2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87575191"/>
              </p:ext>
            </p:extLst>
          </p:nvPr>
        </p:nvGraphicFramePr>
        <p:xfrm>
          <a:off x="467544" y="2436318"/>
          <a:ext cx="8229600" cy="4153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412"/>
                <a:gridCol w="1428760"/>
                <a:gridCol w="45434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Елемент</a:t>
                      </a:r>
                      <a:r>
                        <a:rPr lang="uk-UA" baseline="0" dirty="0" smtClean="0"/>
                        <a:t> керування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Зображення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Призначення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Група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1" dirty="0" err="1" smtClean="0"/>
                        <a:t>Макети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0" dirty="0" smtClean="0"/>
                        <a:t>вкладки</a:t>
                      </a:r>
                      <a:r>
                        <a:rPr lang="ru-RU" b="1" dirty="0" smtClean="0"/>
                        <a:t> Конструктор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200" b="0" dirty="0" smtClean="0"/>
                        <a:t>Для </a:t>
                      </a:r>
                      <a:r>
                        <a:rPr lang="ru-RU" sz="1200" b="0" dirty="0" err="1" smtClean="0"/>
                        <a:t>вибору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іншого</a:t>
                      </a:r>
                      <a:r>
                        <a:rPr lang="ru-RU" sz="1200" b="0" dirty="0" smtClean="0"/>
                        <a:t> макета об</a:t>
                      </a:r>
                      <a:r>
                        <a:rPr lang="en-US" sz="1200" b="0" dirty="0" smtClean="0"/>
                        <a:t>’</a:t>
                      </a:r>
                      <a:r>
                        <a:rPr lang="ru-RU" sz="1200" b="0" dirty="0" err="1" smtClean="0"/>
                        <a:t>єкта</a:t>
                      </a:r>
                      <a:r>
                        <a:rPr lang="ru-RU" sz="1200" b="0" dirty="0" smtClean="0"/>
                        <a:t>. Перегляд списку </a:t>
                      </a:r>
                      <a:r>
                        <a:rPr lang="ru-RU" sz="1200" b="0" dirty="0" err="1" smtClean="0"/>
                        <a:t>макетів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означеної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категорії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здійснюється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вибором</a:t>
                      </a:r>
                      <a:r>
                        <a:rPr lang="ru-RU" sz="1200" b="0" dirty="0" smtClean="0"/>
                        <a:t> кнопок </a:t>
                      </a:r>
                      <a:r>
                        <a:rPr lang="ru-RU" sz="1200" b="0" dirty="0" err="1" smtClean="0"/>
                        <a:t>прокручування</a:t>
                      </a:r>
                      <a:r>
                        <a:rPr lang="ru-RU" sz="1200" b="0" dirty="0" smtClean="0"/>
                        <a:t>, відкриття </a:t>
                      </a:r>
                      <a:r>
                        <a:rPr lang="ru-RU" sz="1200" b="0" dirty="0" err="1" smtClean="0"/>
                        <a:t>всього</a:t>
                      </a:r>
                      <a:r>
                        <a:rPr lang="ru-RU" sz="1200" b="0" dirty="0" smtClean="0"/>
                        <a:t> списку </a:t>
                      </a:r>
                      <a:r>
                        <a:rPr lang="ru-RU" sz="1200" b="0" dirty="0" err="1" smtClean="0"/>
                        <a:t>макетів</a:t>
                      </a:r>
                      <a:r>
                        <a:rPr lang="ru-RU" sz="1200" b="0" dirty="0" smtClean="0"/>
                        <a:t> – </a:t>
                      </a:r>
                      <a:r>
                        <a:rPr lang="ru-RU" sz="1200" b="0" dirty="0" err="1" smtClean="0"/>
                        <a:t>вибором</a:t>
                      </a:r>
                      <a:r>
                        <a:rPr lang="ru-RU" sz="1200" b="0" dirty="0" smtClean="0"/>
                        <a:t> кнопки </a:t>
                      </a:r>
                      <a:r>
                        <a:rPr lang="ru-RU" sz="1200" b="0" dirty="0" err="1" smtClean="0"/>
                        <a:t>Додатково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/>
                        <a:t>Група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1" dirty="0" err="1" smtClean="0"/>
                        <a:t>Стилі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en-US" sz="1800" b="1" dirty="0" err="1" smtClean="0">
                          <a:latin typeface="Calibri" pitchFamily="34" charset="0"/>
                        </a:rPr>
                        <a:t>SmartArt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0" dirty="0" smtClean="0"/>
                        <a:t>вкладки</a:t>
                      </a:r>
                      <a:r>
                        <a:rPr lang="ru-RU" sz="1800" b="1" dirty="0" smtClean="0"/>
                        <a:t> Конструктор</a:t>
                      </a:r>
                      <a:endParaRPr lang="ru-RU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sz="1200" b="0" dirty="0" smtClean="0"/>
                        <a:t>Змінити кольори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200" b="0" dirty="0" smtClean="0"/>
                        <a:t>Для </a:t>
                      </a:r>
                      <a:r>
                        <a:rPr lang="ru-RU" sz="1200" b="0" dirty="0" err="1" smtClean="0"/>
                        <a:t>зміни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кольорової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гами</a:t>
                      </a:r>
                      <a:r>
                        <a:rPr lang="ru-RU" sz="1200" b="0" dirty="0" smtClean="0"/>
                        <a:t> макета</a:t>
                      </a:r>
                    </a:p>
                    <a:p>
                      <a:pPr marL="0" indent="0">
                        <a:buNone/>
                      </a:pP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200" b="0" dirty="0" smtClean="0"/>
                        <a:t>Для </a:t>
                      </a:r>
                      <a:r>
                        <a:rPr lang="ru-RU" sz="1200" b="0" dirty="0" err="1" smtClean="0"/>
                        <a:t>вибору</a:t>
                      </a:r>
                      <a:r>
                        <a:rPr lang="ru-RU" sz="1200" b="0" dirty="0" smtClean="0"/>
                        <a:t> стилю </a:t>
                      </a:r>
                      <a:r>
                        <a:rPr lang="ru-RU" sz="1200" b="0" dirty="0" err="1" smtClean="0"/>
                        <a:t>оформлення</a:t>
                      </a:r>
                      <a:r>
                        <a:rPr lang="ru-RU" sz="1200" b="0" dirty="0" smtClean="0"/>
                        <a:t> об</a:t>
                      </a:r>
                      <a:r>
                        <a:rPr lang="en-US" sz="1200" b="0" dirty="0" smtClean="0"/>
                        <a:t>’</a:t>
                      </a:r>
                      <a:r>
                        <a:rPr lang="ru-RU" sz="1200" b="0" dirty="0" err="1" smtClean="0"/>
                        <a:t>єкта</a:t>
                      </a:r>
                      <a:r>
                        <a:rPr lang="ru-RU" sz="1200" b="0" dirty="0" smtClean="0"/>
                        <a:t>. Перегляд списку </a:t>
                      </a:r>
                      <a:r>
                        <a:rPr lang="ru-RU" sz="1200" b="0" dirty="0" err="1" smtClean="0"/>
                        <a:t>здійснюється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вибором</a:t>
                      </a:r>
                      <a:r>
                        <a:rPr lang="ru-RU" sz="1200" b="0" dirty="0" smtClean="0"/>
                        <a:t> кнопок </a:t>
                      </a:r>
                      <a:r>
                        <a:rPr lang="ru-RU" sz="1200" b="0" dirty="0" err="1" smtClean="0"/>
                        <a:t>прокручування</a:t>
                      </a:r>
                      <a:r>
                        <a:rPr lang="ru-RU" sz="1200" b="0" dirty="0" smtClean="0"/>
                        <a:t>, відкриття </a:t>
                      </a:r>
                      <a:r>
                        <a:rPr lang="ru-RU" sz="1200" b="0" dirty="0" err="1" smtClean="0"/>
                        <a:t>всього</a:t>
                      </a:r>
                      <a:r>
                        <a:rPr lang="ru-RU" sz="1200" b="0" dirty="0" smtClean="0"/>
                        <a:t> списку – </a:t>
                      </a:r>
                      <a:r>
                        <a:rPr lang="ru-RU" sz="1200" b="0" dirty="0" err="1" smtClean="0"/>
                        <a:t>вибором</a:t>
                      </a:r>
                      <a:r>
                        <a:rPr lang="ru-RU" sz="1200" b="0" dirty="0" smtClean="0"/>
                        <a:t> кнопки </a:t>
                      </a:r>
                      <a:r>
                        <a:rPr lang="ru-RU" sz="1200" b="0" dirty="0" err="1" smtClean="0"/>
                        <a:t>Додатково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/>
                        <a:t>Група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1" dirty="0" err="1" smtClean="0"/>
                        <a:t>Скинути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0" dirty="0" smtClean="0"/>
                        <a:t>вкладки</a:t>
                      </a:r>
                      <a:r>
                        <a:rPr lang="ru-RU" sz="1800" b="1" dirty="0" smtClean="0"/>
                        <a:t> Конструктор</a:t>
                      </a:r>
                      <a:endParaRPr lang="ru-RU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707">
                <a:tc>
                  <a:txBody>
                    <a:bodyPr/>
                    <a:lstStyle/>
                    <a:p>
                      <a:pPr algn="l"/>
                      <a:r>
                        <a:rPr lang="uk-UA" sz="1200" b="0" dirty="0" smtClean="0"/>
                        <a:t>Скинути графіку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200" b="0" dirty="0" smtClean="0"/>
                        <a:t>Для </a:t>
                      </a:r>
                      <a:r>
                        <a:rPr lang="ru-RU" sz="1200" b="0" dirty="0" err="1" smtClean="0"/>
                        <a:t>скасування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всіх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змін</a:t>
                      </a:r>
                      <a:r>
                        <a:rPr lang="ru-RU" sz="1200" b="0" dirty="0" smtClean="0"/>
                        <a:t> в </a:t>
                      </a:r>
                      <a:r>
                        <a:rPr lang="ru-RU" sz="1200" b="0" dirty="0" err="1" smtClean="0"/>
                        <a:t>оформленні</a:t>
                      </a:r>
                      <a:r>
                        <a:rPr lang="ru-RU" sz="1200" b="0" dirty="0" smtClean="0"/>
                        <a:t> макета, </a:t>
                      </a:r>
                      <a:r>
                        <a:rPr lang="ru-RU" sz="1200" b="0" dirty="0" err="1" smtClean="0"/>
                        <a:t>які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були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зроблені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після</a:t>
                      </a:r>
                      <a:r>
                        <a:rPr lang="ru-RU" sz="1200" b="0" dirty="0" smtClean="0"/>
                        <a:t> </a:t>
                      </a:r>
                      <a:r>
                        <a:rPr lang="ru-RU" sz="1200" b="0" dirty="0" err="1" smtClean="0"/>
                        <a:t>його</a:t>
                      </a:r>
                      <a:r>
                        <a:rPr lang="ru-RU" sz="1200" b="0" baseline="0" dirty="0" smtClean="0"/>
                        <a:t> </a:t>
                      </a:r>
                      <a:r>
                        <a:rPr lang="ru-RU" sz="1200" b="0" baseline="0" dirty="0" err="1" smtClean="0"/>
                        <a:t>вставлення</a:t>
                      </a:r>
                      <a:r>
                        <a:rPr lang="ru-RU" sz="1200" b="0" baseline="0" dirty="0" smtClean="0"/>
                        <a:t> в документ</a:t>
                      </a:r>
                      <a:endParaRPr lang="ru-RU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0496" y="3501008"/>
            <a:ext cx="2114550" cy="63817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2056" y="5085184"/>
            <a:ext cx="2028825" cy="52387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0234" y="4744015"/>
            <a:ext cx="352425" cy="2857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7989" y="6165304"/>
            <a:ext cx="466725" cy="3238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40568" y="33265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Створення формул у текстовому документі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96702" y="2672564"/>
            <a:ext cx="4354544" cy="3941763"/>
          </a:xfrm>
        </p:spPr>
        <p:txBody>
          <a:bodyPr>
            <a:normAutofit fontScale="62500" lnSpcReduction="20000"/>
          </a:bodyPr>
          <a:lstStyle/>
          <a:p>
            <a:pPr marL="0" indent="266700">
              <a:buNone/>
            </a:pPr>
            <a:r>
              <a:rPr lang="ru-RU" sz="2600" dirty="0" smtClean="0">
                <a:latin typeface="Calibri" pitchFamily="34" charset="0"/>
              </a:rPr>
              <a:t>Під час підготовки в текстовому редакторі реферату чи наукової статті в документ іноді </a:t>
            </a:r>
            <a:r>
              <a:rPr lang="ru-RU" sz="2600" dirty="0" err="1" smtClean="0">
                <a:latin typeface="Calibri" pitchFamily="34" charset="0"/>
              </a:rPr>
              <a:t>потрібно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вставляти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формули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рівняння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формулювання</a:t>
            </a:r>
            <a:r>
              <a:rPr lang="ru-RU" sz="2600" dirty="0" smtClean="0">
                <a:latin typeface="Calibri" pitchFamily="34" charset="0"/>
              </a:rPr>
              <a:t> теорем та </a:t>
            </a:r>
            <a:r>
              <a:rPr lang="ru-RU" sz="2600" dirty="0" err="1" smtClean="0">
                <a:latin typeface="Calibri" pitchFamily="34" charset="0"/>
              </a:rPr>
              <a:t>їхні</a:t>
            </a:r>
            <a:r>
              <a:rPr lang="ru-RU" sz="2600" dirty="0" smtClean="0">
                <a:latin typeface="Calibri" pitchFamily="34" charset="0"/>
              </a:rPr>
              <a:t>  </a:t>
            </a:r>
            <a:r>
              <a:rPr lang="ru-RU" sz="2600" dirty="0" err="1" smtClean="0">
                <a:latin typeface="Calibri" pitchFamily="34" charset="0"/>
              </a:rPr>
              <a:t>доведення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що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використовують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особливу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символіку</a:t>
            </a:r>
            <a:r>
              <a:rPr lang="ru-RU" sz="2600" dirty="0" smtClean="0">
                <a:latin typeface="Calibri" pitchFamily="34" charset="0"/>
              </a:rPr>
              <a:t>: мате- </a:t>
            </a:r>
            <a:r>
              <a:rPr lang="uk-UA" sz="2600" dirty="0">
                <a:latin typeface="Calibri" pitchFamily="34" charset="0"/>
              </a:rPr>
              <a:t>м</a:t>
            </a:r>
            <a:r>
              <a:rPr lang="ru-RU" sz="2600" dirty="0" err="1" smtClean="0">
                <a:latin typeface="Calibri" pitchFamily="34" charset="0"/>
              </a:rPr>
              <a:t>атичну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фізичну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хімічну</a:t>
            </a:r>
            <a:r>
              <a:rPr lang="ru-RU" sz="2600" dirty="0" smtClean="0">
                <a:latin typeface="Calibri" pitchFamily="34" charset="0"/>
              </a:rPr>
              <a:t> та </a:t>
            </a:r>
            <a:r>
              <a:rPr lang="ru-RU" sz="2600" dirty="0" err="1" smtClean="0">
                <a:latin typeface="Calibri" pitchFamily="34" charset="0"/>
              </a:rPr>
              <a:t>ін</a:t>
            </a:r>
            <a:r>
              <a:rPr lang="ru-RU" sz="2600" dirty="0" smtClean="0">
                <a:latin typeface="Calibri" pitchFamily="34" charset="0"/>
              </a:rPr>
              <a:t>.</a:t>
            </a:r>
          </a:p>
          <a:p>
            <a:pPr marL="0" indent="266700">
              <a:buNone/>
            </a:pPr>
            <a:r>
              <a:rPr lang="ru-RU" sz="2600" dirty="0" err="1" smtClean="0">
                <a:latin typeface="Calibri" pitchFamily="34" charset="0"/>
              </a:rPr>
              <a:t>Із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створенням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нескладних</a:t>
            </a:r>
            <a:r>
              <a:rPr lang="ru-RU" sz="2600" dirty="0" smtClean="0">
                <a:latin typeface="Calibri" pitchFamily="34" charset="0"/>
              </a:rPr>
              <a:t> формул, </a:t>
            </a:r>
            <a:r>
              <a:rPr lang="ru-RU" sz="2600" dirty="0" err="1" smtClean="0">
                <a:latin typeface="Calibri" pitchFamily="34" charset="0"/>
              </a:rPr>
              <a:t>які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містять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літери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грецького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алфавіту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і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математичні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символи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ви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вже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ознайомилися</a:t>
            </a:r>
            <a:r>
              <a:rPr lang="ru-RU" sz="2600" dirty="0" smtClean="0">
                <a:latin typeface="Calibri" pitchFamily="34" charset="0"/>
              </a:rPr>
              <a:t> в 9-му </a:t>
            </a:r>
            <a:r>
              <a:rPr lang="ru-RU" sz="2600" dirty="0" err="1" smtClean="0">
                <a:latin typeface="Calibri" pitchFamily="34" charset="0"/>
              </a:rPr>
              <a:t>класі</a:t>
            </a:r>
            <a:r>
              <a:rPr lang="ru-RU" sz="2600" dirty="0" smtClean="0">
                <a:latin typeface="Calibri" pitchFamily="34" charset="0"/>
              </a:rPr>
              <a:t>. Практично </a:t>
            </a:r>
            <a:r>
              <a:rPr lang="ru-RU" sz="2600" dirty="0" err="1" smtClean="0">
                <a:latin typeface="Calibri" pitchFamily="34" charset="0"/>
              </a:rPr>
              <a:t>всі</a:t>
            </a:r>
            <a:r>
              <a:rPr lang="ru-RU" sz="2600" dirty="0" smtClean="0">
                <a:latin typeface="Calibri" pitchFamily="34" charset="0"/>
              </a:rPr>
              <a:t> вони </a:t>
            </a:r>
            <a:r>
              <a:rPr lang="ru-RU" sz="2600" dirty="0" err="1" smtClean="0">
                <a:latin typeface="Calibri" pitchFamily="34" charset="0"/>
              </a:rPr>
              <a:t>мали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лінійний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вигляд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тобто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всі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елементи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формули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записані</a:t>
            </a:r>
            <a:r>
              <a:rPr lang="ru-RU" sz="2600" dirty="0" smtClean="0">
                <a:latin typeface="Calibri" pitchFamily="34" charset="0"/>
              </a:rPr>
              <a:t> в одному рядку, в них </a:t>
            </a:r>
            <a:r>
              <a:rPr lang="ru-RU" sz="2600" dirty="0" err="1" smtClean="0">
                <a:latin typeface="Calibri" pitchFamily="34" charset="0"/>
              </a:rPr>
              <a:t>немає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звичайних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дробів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знаків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коренів</a:t>
            </a:r>
            <a:r>
              <a:rPr lang="ru-RU" sz="2600" dirty="0" smtClean="0">
                <a:latin typeface="Calibri" pitchFamily="34" charset="0"/>
              </a:rPr>
              <a:t> та </a:t>
            </a:r>
            <a:r>
              <a:rPr lang="ru-RU" sz="2600" dirty="0" err="1" smtClean="0">
                <a:latin typeface="Calibri" pitchFamily="34" charset="0"/>
              </a:rPr>
              <a:t>інших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багаторівневих</a:t>
            </a:r>
            <a:r>
              <a:rPr lang="ru-RU" sz="2600" dirty="0" smtClean="0">
                <a:latin typeface="Calibri" pitchFamily="34" charset="0"/>
              </a:rPr>
              <a:t> структур. </a:t>
            </a:r>
            <a:r>
              <a:rPr lang="ru-RU" sz="2600" dirty="0" err="1" smtClean="0">
                <a:latin typeface="Calibri" pitchFamily="34" charset="0"/>
              </a:rPr>
              <a:t>Наприклад</a:t>
            </a:r>
            <a:r>
              <a:rPr lang="ru-RU" sz="2600" dirty="0" smtClean="0">
                <a:latin typeface="Calibri" pitchFamily="34" charset="0"/>
              </a:rPr>
              <a:t>:</a:t>
            </a:r>
          </a:p>
          <a:p>
            <a:pPr marL="0" indent="266700">
              <a:buNone/>
            </a:pPr>
            <a:r>
              <a:rPr lang="en-US" sz="2600" dirty="0" smtClean="0">
                <a:latin typeface="Calibri" pitchFamily="34" charset="0"/>
              </a:rPr>
              <a:t>Na</a:t>
            </a:r>
            <a:r>
              <a:rPr lang="ru-RU" sz="2600" baseline="-25000" dirty="0" smtClean="0">
                <a:latin typeface="Calibri" pitchFamily="34" charset="0"/>
              </a:rPr>
              <a:t>2</a:t>
            </a:r>
            <a:r>
              <a:rPr lang="en-US" sz="2600" dirty="0" smtClean="0">
                <a:latin typeface="Calibri" pitchFamily="34" charset="0"/>
              </a:rPr>
              <a:t>C</a:t>
            </a:r>
            <a:r>
              <a:rPr lang="ru-RU" sz="2600" dirty="0" smtClean="0">
                <a:latin typeface="Calibri" pitchFamily="34" charset="0"/>
              </a:rPr>
              <a:t>0</a:t>
            </a:r>
            <a:r>
              <a:rPr lang="ru-RU" sz="2600" baseline="-25000" dirty="0" smtClean="0">
                <a:latin typeface="Calibri" pitchFamily="34" charset="0"/>
              </a:rPr>
              <a:t>4</a:t>
            </a:r>
            <a:r>
              <a:rPr lang="ru-RU" sz="2600" dirty="0" smtClean="0">
                <a:latin typeface="Calibri" pitchFamily="34" charset="0"/>
              </a:rPr>
              <a:t> + 2НС</a:t>
            </a:r>
            <a:r>
              <a:rPr lang="en-US" sz="2600" dirty="0" smtClean="0">
                <a:latin typeface="Calibri" pitchFamily="34" charset="0"/>
              </a:rPr>
              <a:t>L</a:t>
            </a:r>
            <a:r>
              <a:rPr lang="ru-RU" sz="2600" dirty="0" smtClean="0">
                <a:latin typeface="Cambria Math"/>
                <a:ea typeface="Cambria Math"/>
              </a:rPr>
              <a:t>⇔</a:t>
            </a:r>
            <a:r>
              <a:rPr lang="ru-RU" sz="2600" dirty="0" smtClean="0">
                <a:latin typeface="Calibri" pitchFamily="34" charset="0"/>
              </a:rPr>
              <a:t>2</a:t>
            </a:r>
            <a:r>
              <a:rPr lang="en-US" sz="2600" dirty="0" err="1" smtClean="0">
                <a:latin typeface="Calibri" pitchFamily="34" charset="0"/>
              </a:rPr>
              <a:t>NaCL</a:t>
            </a:r>
            <a:r>
              <a:rPr lang="en-US" sz="2600" dirty="0" smtClean="0">
                <a:latin typeface="Calibri" pitchFamily="34" charset="0"/>
              </a:rPr>
              <a:t>+</a:t>
            </a:r>
            <a:r>
              <a:rPr lang="ru-RU" sz="2600" dirty="0" smtClean="0">
                <a:latin typeface="Calibri" pitchFamily="34" charset="0"/>
              </a:rPr>
              <a:t>С0</a:t>
            </a:r>
            <a:r>
              <a:rPr lang="ru-RU" sz="2600" baseline="-25000" dirty="0" smtClean="0">
                <a:latin typeface="Calibri" pitchFamily="34" charset="0"/>
              </a:rPr>
              <a:t>2</a:t>
            </a:r>
            <a:r>
              <a:rPr lang="ru-RU" sz="2600" dirty="0" smtClean="0">
                <a:latin typeface="Calibri" pitchFamily="34" charset="0"/>
              </a:rPr>
              <a:t> + Н</a:t>
            </a:r>
            <a:r>
              <a:rPr lang="ru-RU" sz="2600" baseline="-25000" dirty="0" smtClean="0">
                <a:latin typeface="Calibri" pitchFamily="34" charset="0"/>
              </a:rPr>
              <a:t>2</a:t>
            </a:r>
            <a:r>
              <a:rPr lang="ru-RU" sz="2600" dirty="0" smtClean="0">
                <a:latin typeface="Calibri" pitchFamily="34" charset="0"/>
              </a:rPr>
              <a:t>0, </a:t>
            </a:r>
          </a:p>
          <a:p>
            <a:pPr marL="0" indent="266700">
              <a:buNone/>
            </a:pPr>
            <a:r>
              <a:rPr lang="el-GR" sz="2600" dirty="0" smtClean="0">
                <a:latin typeface="Cambria Math"/>
                <a:ea typeface="Cambria Math"/>
              </a:rPr>
              <a:t>α</a:t>
            </a:r>
            <a:r>
              <a:rPr lang="en-US" sz="2600" dirty="0" smtClean="0">
                <a:latin typeface="Cambria Math"/>
                <a:ea typeface="Cambria Math"/>
              </a:rPr>
              <a:t> + </a:t>
            </a:r>
            <a:r>
              <a:rPr lang="el-GR" sz="2600" dirty="0" smtClean="0">
                <a:latin typeface="Cambria Math"/>
                <a:ea typeface="Cambria Math"/>
              </a:rPr>
              <a:t>β</a:t>
            </a:r>
            <a:r>
              <a:rPr lang="en-US" sz="2600" dirty="0" smtClean="0">
                <a:latin typeface="Cambria Math"/>
                <a:ea typeface="Cambria Math"/>
              </a:rPr>
              <a:t> + </a:t>
            </a:r>
            <a:r>
              <a:rPr lang="el-GR" sz="2600" dirty="0" smtClean="0">
                <a:latin typeface="Cambria Math"/>
                <a:ea typeface="Cambria Math"/>
              </a:rPr>
              <a:t>γ</a:t>
            </a:r>
            <a:r>
              <a:rPr lang="en-US" sz="2600" dirty="0" smtClean="0">
                <a:latin typeface="Cambria Math"/>
                <a:ea typeface="Cambria Math"/>
              </a:rPr>
              <a:t> </a:t>
            </a:r>
            <a:r>
              <a:rPr lang="ru-RU" sz="2600" dirty="0" smtClean="0">
                <a:latin typeface="Calibri" pitchFamily="34" charset="0"/>
              </a:rPr>
              <a:t>= 180°.</a:t>
            </a:r>
          </a:p>
          <a:p>
            <a:pPr marL="0" indent="266700">
              <a:buNone/>
            </a:pP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5029200" y="1844824"/>
            <a:ext cx="4114800" cy="2515720"/>
          </a:xfrm>
        </p:spPr>
        <p:txBody>
          <a:bodyPr>
            <a:normAutofit fontScale="70000" lnSpcReduction="20000"/>
          </a:bodyPr>
          <a:lstStyle/>
          <a:p>
            <a:pPr marL="0" indent="361950">
              <a:buNone/>
            </a:pPr>
            <a:r>
              <a:rPr lang="ru-RU" dirty="0" smtClean="0">
                <a:latin typeface="Calibri" pitchFamily="34" charset="0"/>
              </a:rPr>
              <a:t>Для </a:t>
            </a:r>
            <a:r>
              <a:rPr lang="ru-RU" dirty="0" err="1" smtClean="0">
                <a:latin typeface="Calibri" pitchFamily="34" charset="0"/>
              </a:rPr>
              <a:t>створення</a:t>
            </a:r>
            <a:r>
              <a:rPr lang="ru-RU" dirty="0" smtClean="0">
                <a:latin typeface="Calibri" pitchFamily="34" charset="0"/>
              </a:rPr>
              <a:t> таких формул </a:t>
            </a:r>
            <a:r>
              <a:rPr lang="ru-RU" dirty="0" err="1" smtClean="0">
                <a:latin typeface="Calibri" pitchFamily="34" charset="0"/>
              </a:rPr>
              <a:t>використовують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різні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спеціальні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символи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вставлення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яких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здійснюється</a:t>
            </a:r>
            <a:r>
              <a:rPr lang="ru-RU" dirty="0" smtClean="0">
                <a:latin typeface="Calibri" pitchFamily="34" charset="0"/>
              </a:rPr>
              <a:t> у </a:t>
            </a:r>
            <a:r>
              <a:rPr lang="ru-RU" dirty="0" err="1" smtClean="0">
                <a:latin typeface="Calibri" pitchFamily="34" charset="0"/>
              </a:rPr>
              <a:t>вікні</a:t>
            </a:r>
            <a:r>
              <a:rPr lang="ru-RU" dirty="0" smtClean="0">
                <a:latin typeface="Calibri" pitchFamily="34" charset="0"/>
              </a:rPr>
              <a:t> Символ. Для відкриття </a:t>
            </a:r>
            <a:r>
              <a:rPr lang="ru-RU" dirty="0" err="1" smtClean="0">
                <a:latin typeface="Calibri" pitchFamily="34" charset="0"/>
              </a:rPr>
              <a:t>цього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вікна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потрібно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виконати</a:t>
            </a:r>
            <a:r>
              <a:rPr lang="ru-RU" i="1" dirty="0" smtClean="0">
                <a:latin typeface="Calibri" pitchFamily="34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Calibri" pitchFamily="34" charset="0"/>
              </a:rPr>
              <a:t>Вставлення</a:t>
            </a:r>
            <a:r>
              <a:rPr lang="ru-RU" b="1" i="1" dirty="0" smtClean="0">
                <a:solidFill>
                  <a:srgbClr val="FF0000"/>
                </a:solidFill>
                <a:latin typeface="Calibri" pitchFamily="34" charset="0"/>
              </a:rPr>
              <a:t> =&gt; </a:t>
            </a:r>
            <a:r>
              <a:rPr lang="ru-RU" b="1" i="1" dirty="0" err="1" smtClean="0">
                <a:solidFill>
                  <a:srgbClr val="FF0000"/>
                </a:solidFill>
                <a:latin typeface="Calibri" pitchFamily="34" charset="0"/>
              </a:rPr>
              <a:t>Символи</a:t>
            </a:r>
            <a:r>
              <a:rPr lang="ru-RU" b="1" i="1" dirty="0" smtClean="0">
                <a:solidFill>
                  <a:srgbClr val="FF0000"/>
                </a:solidFill>
                <a:latin typeface="Calibri" pitchFamily="34" charset="0"/>
              </a:rPr>
              <a:t> =&gt; Символ =&gt; </a:t>
            </a:r>
            <a:r>
              <a:rPr lang="ru-RU" b="1" i="1" dirty="0" err="1" smtClean="0">
                <a:solidFill>
                  <a:srgbClr val="FF0000"/>
                </a:solidFill>
                <a:latin typeface="Calibri" pitchFamily="34" charset="0"/>
              </a:rPr>
              <a:t>Інші</a:t>
            </a:r>
            <a:r>
              <a:rPr lang="ru-RU" b="1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Calibri" pitchFamily="34" charset="0"/>
              </a:rPr>
              <a:t>символи</a:t>
            </a:r>
            <a:r>
              <a:rPr lang="ru-RU" i="1" dirty="0" smtClean="0">
                <a:latin typeface="Calibri" pitchFamily="34" charset="0"/>
              </a:rPr>
              <a:t>.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Введення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символів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нижнього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верхнього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індексу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здійснюється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використанням</a:t>
            </a:r>
            <a:r>
              <a:rPr lang="ru-RU" dirty="0" smtClean="0">
                <a:latin typeface="Calibri" pitchFamily="34" charset="0"/>
              </a:rPr>
              <a:t> кнопок </a:t>
            </a:r>
            <a:r>
              <a:rPr lang="ru-RU" dirty="0" err="1" smtClean="0">
                <a:latin typeface="Calibri" pitchFamily="34" charset="0"/>
              </a:rPr>
              <a:t>Підрядковий</a:t>
            </a:r>
            <a:r>
              <a:rPr lang="ru-RU" dirty="0" smtClean="0">
                <a:latin typeface="Calibri" pitchFamily="34" charset="0"/>
              </a:rPr>
              <a:t> знак </a:t>
            </a:r>
            <a:r>
              <a:rPr lang="ru-RU" dirty="0" err="1" smtClean="0">
                <a:latin typeface="Calibri" pitchFamily="34" charset="0"/>
              </a:rPr>
              <a:t>х</a:t>
            </a:r>
            <a:r>
              <a:rPr lang="ru-RU" dirty="0" smtClean="0">
                <a:latin typeface="Calibri" pitchFamily="34" charset="0"/>
              </a:rPr>
              <a:t>» та </a:t>
            </a:r>
            <a:r>
              <a:rPr lang="ru-RU" dirty="0" err="1" smtClean="0">
                <a:latin typeface="Calibri" pitchFamily="34" charset="0"/>
              </a:rPr>
              <a:t>Надрядковий</a:t>
            </a:r>
            <a:r>
              <a:rPr lang="ru-RU" dirty="0" smtClean="0">
                <a:latin typeface="Calibri" pitchFamily="34" charset="0"/>
              </a:rPr>
              <a:t> знак X, </a:t>
            </a:r>
            <a:r>
              <a:rPr lang="uk-UA" dirty="0" smtClean="0">
                <a:latin typeface="Calibri" pitchFamily="34" charset="0"/>
              </a:rPr>
              <a:t>які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розташовані</a:t>
            </a:r>
            <a:r>
              <a:rPr lang="ru-RU" dirty="0" smtClean="0">
                <a:latin typeface="Calibri" pitchFamily="34" charset="0"/>
              </a:rPr>
              <a:t> на </a:t>
            </a:r>
            <a:r>
              <a:rPr lang="ru-RU" dirty="0" err="1" smtClean="0">
                <a:latin typeface="Calibri" pitchFamily="34" charset="0"/>
              </a:rPr>
              <a:t>вкладці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Основне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групі</a:t>
            </a:r>
            <a:r>
              <a:rPr lang="ru-RU" dirty="0" smtClean="0">
                <a:latin typeface="Calibri" pitchFamily="34" charset="0"/>
              </a:rPr>
              <a:t> Шрифт.</a:t>
            </a:r>
          </a:p>
          <a:p>
            <a:endParaRPr lang="ru-RU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5950420"/>
            <a:ext cx="1575396" cy="285752"/>
          </a:xfrm>
          <a:prstGeom prst="rect">
            <a:avLst/>
          </a:prstGeom>
          <a:noFill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653136"/>
            <a:ext cx="1785950" cy="187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6880610" cy="10459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Створення</a:t>
            </a:r>
            <a:r>
              <a:rPr lang="ru-RU" dirty="0" smtClean="0"/>
              <a:t> формул у текстовому </a:t>
            </a:r>
            <a:r>
              <a:rPr lang="ru-RU" dirty="0" err="1" smtClean="0"/>
              <a:t>документі</a:t>
            </a:r>
            <a:endParaRPr lang="ru-RU" dirty="0"/>
          </a:p>
        </p:txBody>
      </p:sp>
      <p:pic>
        <p:nvPicPr>
          <p:cNvPr id="7065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731" y="2459554"/>
            <a:ext cx="4064868" cy="132948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4592003" y="2090891"/>
            <a:ext cx="4041775" cy="2556209"/>
          </a:xfrm>
        </p:spPr>
        <p:txBody>
          <a:bodyPr>
            <a:normAutofit fontScale="92500"/>
          </a:bodyPr>
          <a:lstStyle/>
          <a:p>
            <a:pPr marL="0" indent="361950">
              <a:buNone/>
            </a:pPr>
            <a:r>
              <a:rPr lang="ru-RU" dirty="0" err="1" smtClean="0">
                <a:latin typeface="Calibri" pitchFamily="34" charset="0"/>
              </a:rPr>
              <a:t>Введення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символів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нижнього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верхнього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індексу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здійснюється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використанням</a:t>
            </a:r>
            <a:r>
              <a:rPr lang="ru-RU" dirty="0" smtClean="0">
                <a:latin typeface="Calibri" pitchFamily="34" charset="0"/>
              </a:rPr>
              <a:t> кнопок </a:t>
            </a:r>
            <a:r>
              <a:rPr lang="ru-RU" dirty="0" err="1" smtClean="0">
                <a:latin typeface="Calibri" pitchFamily="34" charset="0"/>
              </a:rPr>
              <a:t>Підрядковий</a:t>
            </a:r>
            <a:r>
              <a:rPr lang="ru-RU" dirty="0" smtClean="0">
                <a:latin typeface="Calibri" pitchFamily="34" charset="0"/>
              </a:rPr>
              <a:t> знак  та </a:t>
            </a:r>
            <a:r>
              <a:rPr lang="ru-RU" dirty="0" err="1" smtClean="0">
                <a:latin typeface="Calibri" pitchFamily="34" charset="0"/>
              </a:rPr>
              <a:t>Надрядковий</a:t>
            </a:r>
            <a:r>
              <a:rPr lang="ru-RU" dirty="0" smtClean="0">
                <a:latin typeface="Calibri" pitchFamily="34" charset="0"/>
              </a:rPr>
              <a:t> знак, </a:t>
            </a:r>
            <a:r>
              <a:rPr lang="uk-UA" dirty="0" smtClean="0">
                <a:latin typeface="Calibri" pitchFamily="34" charset="0"/>
              </a:rPr>
              <a:t>які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розташовані</a:t>
            </a:r>
            <a:r>
              <a:rPr lang="ru-RU" dirty="0" smtClean="0">
                <a:latin typeface="Calibri" pitchFamily="34" charset="0"/>
              </a:rPr>
              <a:t> на </a:t>
            </a:r>
            <a:r>
              <a:rPr lang="ru-RU" dirty="0" err="1" smtClean="0">
                <a:latin typeface="Calibri" pitchFamily="34" charset="0"/>
              </a:rPr>
              <a:t>вкладці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Основне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групі</a:t>
            </a:r>
            <a:r>
              <a:rPr lang="ru-RU" dirty="0" smtClean="0">
                <a:latin typeface="Calibri" pitchFamily="34" charset="0"/>
              </a:rPr>
              <a:t> Шрифт.</a:t>
            </a:r>
          </a:p>
          <a:p>
            <a:endParaRPr lang="ru-RU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3789040"/>
            <a:ext cx="876739" cy="42862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Вставлення формул з колекції вбудованих формул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95536" y="1844824"/>
            <a:ext cx="4717188" cy="3744416"/>
          </a:xfrm>
        </p:spPr>
        <p:txBody>
          <a:bodyPr>
            <a:normAutofit fontScale="85000" lnSpcReduction="20000"/>
          </a:bodyPr>
          <a:lstStyle/>
          <a:p>
            <a:pPr marL="85725" indent="457200">
              <a:buNone/>
            </a:pPr>
            <a:r>
              <a:rPr lang="ru-RU" sz="2300" dirty="0" err="1" smtClean="0">
                <a:latin typeface="Calibri" pitchFamily="34" charset="0"/>
              </a:rPr>
              <a:t>Вставити</a:t>
            </a:r>
            <a:r>
              <a:rPr lang="ru-RU" sz="2300" dirty="0" smtClean="0">
                <a:latin typeface="Calibri" pitchFamily="34" charset="0"/>
              </a:rPr>
              <a:t> в </a:t>
            </a:r>
            <a:r>
              <a:rPr lang="ru-RU" sz="2300" dirty="0" err="1" smtClean="0">
                <a:latin typeface="Calibri" pitchFamily="34" charset="0"/>
              </a:rPr>
              <a:t>текстовий</a:t>
            </a:r>
            <a:r>
              <a:rPr lang="ru-RU" sz="2300" dirty="0" smtClean="0">
                <a:latin typeface="Calibri" pitchFamily="34" charset="0"/>
              </a:rPr>
              <a:t> документ </a:t>
            </a:r>
            <a:r>
              <a:rPr lang="ru-RU" sz="2300" dirty="0" err="1" smtClean="0">
                <a:latin typeface="Calibri" pitchFamily="34" charset="0"/>
              </a:rPr>
              <a:t>складніші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формули</a:t>
            </a:r>
            <a:r>
              <a:rPr lang="ru-RU" sz="2300" dirty="0" smtClean="0">
                <a:latin typeface="Calibri" pitchFamily="34" charset="0"/>
              </a:rPr>
              <a:t>, </a:t>
            </a:r>
            <a:r>
              <a:rPr lang="ru-RU" sz="2300" dirty="0" err="1" smtClean="0">
                <a:latin typeface="Calibri" pitchFamily="34" charset="0"/>
              </a:rPr>
              <a:t>які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мають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багаторівневу</a:t>
            </a:r>
            <a:r>
              <a:rPr lang="ru-RU" sz="2300" dirty="0" smtClean="0">
                <a:latin typeface="Calibri" pitchFamily="34" charset="0"/>
              </a:rPr>
              <a:t> структуру </a:t>
            </a:r>
            <a:r>
              <a:rPr lang="ru-RU" sz="2300" dirty="0" err="1" smtClean="0">
                <a:latin typeface="Calibri" pitchFamily="34" charset="0"/>
              </a:rPr>
              <a:t>і</a:t>
            </a:r>
            <a:r>
              <a:rPr lang="ru-RU" sz="2300" dirty="0" smtClean="0">
                <a:latin typeface="Calibri" pitchFamily="34" charset="0"/>
              </a:rPr>
              <a:t> не </a:t>
            </a:r>
            <a:r>
              <a:rPr lang="ru-RU" sz="2300" dirty="0" err="1" smtClean="0">
                <a:latin typeface="Calibri" pitchFamily="34" charset="0"/>
              </a:rPr>
              <a:t>можуть</a:t>
            </a:r>
            <a:r>
              <a:rPr lang="ru-RU" sz="2300" dirty="0" smtClean="0">
                <a:latin typeface="Calibri" pitchFamily="34" charset="0"/>
              </a:rPr>
              <a:t> бути </a:t>
            </a:r>
            <a:r>
              <a:rPr lang="ru-RU" sz="2300" dirty="0" err="1" smtClean="0">
                <a:latin typeface="Calibri" pitchFamily="34" charset="0"/>
              </a:rPr>
              <a:t>розміщені</a:t>
            </a:r>
            <a:r>
              <a:rPr lang="ru-RU" sz="2300" dirty="0" smtClean="0">
                <a:latin typeface="Calibri" pitchFamily="34" charset="0"/>
              </a:rPr>
              <a:t> в одному рядку, </a:t>
            </a:r>
            <a:r>
              <a:rPr lang="ru-RU" sz="2300" dirty="0" err="1" smtClean="0">
                <a:latin typeface="Calibri" pitchFamily="34" charset="0"/>
              </a:rPr>
              <a:t>можна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двома</a:t>
            </a:r>
            <a:r>
              <a:rPr lang="ru-RU" sz="2300" dirty="0" smtClean="0">
                <a:latin typeface="Calibri" pitchFamily="34" charset="0"/>
              </a:rPr>
              <a:t> способами.</a:t>
            </a:r>
          </a:p>
          <a:p>
            <a:pPr marL="85725" lvl="2" indent="457200">
              <a:buNone/>
            </a:pPr>
            <a:r>
              <a:rPr lang="ru-RU" sz="2300" dirty="0" smtClean="0">
                <a:latin typeface="Calibri" pitchFamily="34" charset="0"/>
              </a:rPr>
              <a:t>І </a:t>
            </a:r>
            <a:r>
              <a:rPr lang="ru-RU" sz="2300" dirty="0" err="1" smtClean="0">
                <a:latin typeface="Calibri" pitchFamily="34" charset="0"/>
              </a:rPr>
              <a:t>спосіб</a:t>
            </a:r>
            <a:r>
              <a:rPr lang="ru-RU" sz="2300" dirty="0" smtClean="0">
                <a:latin typeface="Calibri" pitchFamily="34" charset="0"/>
              </a:rPr>
              <a:t>. </a:t>
            </a:r>
          </a:p>
          <a:p>
            <a:pPr marL="85725" lvl="2" indent="457200">
              <a:buNone/>
            </a:pPr>
            <a:r>
              <a:rPr lang="ru-RU" sz="2300" dirty="0" err="1" smtClean="0">
                <a:latin typeface="Calibri" pitchFamily="34" charset="0"/>
              </a:rPr>
              <a:t>Вставлення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формули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з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колекції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вбудованих</a:t>
            </a:r>
            <a:r>
              <a:rPr lang="ru-RU" sz="2300" dirty="0" smtClean="0">
                <a:latin typeface="Calibri" pitchFamily="34" charset="0"/>
              </a:rPr>
              <a:t> формул. Для </a:t>
            </a:r>
            <a:r>
              <a:rPr lang="ru-RU" sz="2300" dirty="0" err="1" smtClean="0">
                <a:latin typeface="Calibri" pitchFamily="34" charset="0"/>
              </a:rPr>
              <a:t>цього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потрібно</a:t>
            </a:r>
            <a:r>
              <a:rPr lang="ru-RU" sz="2300" dirty="0" smtClean="0">
                <a:latin typeface="Calibri" pitchFamily="34" charset="0"/>
              </a:rPr>
              <a:t> на </a:t>
            </a:r>
            <a:r>
              <a:rPr lang="ru-RU" sz="2300" b="1" dirty="0" err="1" smtClean="0">
                <a:solidFill>
                  <a:srgbClr val="FF0000"/>
                </a:solidFill>
                <a:latin typeface="Calibri" pitchFamily="34" charset="0"/>
              </a:rPr>
              <a:t>вкладці</a:t>
            </a:r>
            <a:r>
              <a:rPr lang="ru-RU" sz="23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2300" b="1" dirty="0" err="1" smtClean="0">
                <a:solidFill>
                  <a:srgbClr val="FF0000"/>
                </a:solidFill>
                <a:latin typeface="Calibri" pitchFamily="34" charset="0"/>
              </a:rPr>
              <a:t>Вставлення</a:t>
            </a:r>
            <a:r>
              <a:rPr lang="ru-RU" sz="2300" dirty="0" smtClean="0">
                <a:latin typeface="Calibri" pitchFamily="34" charset="0"/>
              </a:rPr>
              <a:t> в </a:t>
            </a:r>
            <a:r>
              <a:rPr lang="ru-RU" sz="2300" b="1" dirty="0" err="1" smtClean="0">
                <a:solidFill>
                  <a:srgbClr val="FF0000"/>
                </a:solidFill>
                <a:latin typeface="Calibri" pitchFamily="34" charset="0"/>
              </a:rPr>
              <a:t>групі</a:t>
            </a:r>
            <a:r>
              <a:rPr lang="ru-RU" sz="23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2300" b="1" dirty="0" err="1" smtClean="0">
                <a:solidFill>
                  <a:srgbClr val="FF0000"/>
                </a:solidFill>
                <a:latin typeface="Calibri" pitchFamily="34" charset="0"/>
              </a:rPr>
              <a:t>Символи</a:t>
            </a:r>
            <a:r>
              <a:rPr lang="ru-RU" sz="23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відкрити</a:t>
            </a:r>
            <a:r>
              <a:rPr lang="ru-RU" sz="2300" dirty="0" smtClean="0">
                <a:latin typeface="Calibri" pitchFamily="34" charset="0"/>
              </a:rPr>
              <a:t> список кнопки </a:t>
            </a:r>
            <a:r>
              <a:rPr lang="ru-RU" sz="2300" b="1" dirty="0" err="1" smtClean="0">
                <a:solidFill>
                  <a:srgbClr val="FF0000"/>
                </a:solidFill>
                <a:latin typeface="Calibri" pitchFamily="34" charset="0"/>
              </a:rPr>
              <a:t>Рівняння</a:t>
            </a:r>
            <a:r>
              <a:rPr lang="ru-RU" sz="2300" dirty="0" smtClean="0">
                <a:latin typeface="Calibri" pitchFamily="34" charset="0"/>
              </a:rPr>
              <a:t>      </a:t>
            </a:r>
            <a:r>
              <a:rPr lang="en-US" sz="2300" dirty="0" smtClean="0">
                <a:latin typeface="Calibri" pitchFamily="34" charset="0"/>
              </a:rPr>
              <a:t>(</a:t>
            </a:r>
            <a:r>
              <a:rPr lang="uk-UA" sz="2300" dirty="0" smtClean="0">
                <a:latin typeface="Calibri" pitchFamily="34" charset="0"/>
              </a:rPr>
              <a:t>формули</a:t>
            </a:r>
            <a:r>
              <a:rPr lang="en-US" sz="2300" dirty="0" smtClean="0">
                <a:latin typeface="Calibri" pitchFamily="34" charset="0"/>
              </a:rPr>
              <a:t>)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і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вибрати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потрібну</a:t>
            </a:r>
            <a:r>
              <a:rPr lang="ru-RU" sz="2300" dirty="0" smtClean="0">
                <a:latin typeface="Calibri" pitchFamily="34" charset="0"/>
              </a:rPr>
              <a:t> формулу. </a:t>
            </a:r>
            <a:endParaRPr lang="en-US" sz="2300" dirty="0" smtClean="0">
              <a:latin typeface="Calibri" pitchFamily="34" charset="0"/>
            </a:endParaRPr>
          </a:p>
          <a:p>
            <a:pPr marL="85725" lvl="2" indent="457200">
              <a:buNone/>
            </a:pPr>
            <a:r>
              <a:rPr lang="ru-RU" sz="2300" dirty="0" err="1" smtClean="0">
                <a:latin typeface="Calibri" pitchFamily="34" charset="0"/>
              </a:rPr>
              <a:t>Користувач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може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створювати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нові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формули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і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додавати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їх</a:t>
            </a:r>
            <a:r>
              <a:rPr lang="ru-RU" sz="2300" dirty="0" smtClean="0">
                <a:latin typeface="Calibri" pitchFamily="34" charset="0"/>
              </a:rPr>
              <a:t> у </a:t>
            </a:r>
            <a:r>
              <a:rPr lang="ru-RU" sz="2300" dirty="0" err="1" smtClean="0">
                <a:latin typeface="Calibri" pitchFamily="34" charset="0"/>
              </a:rPr>
              <a:t>колекцію</a:t>
            </a:r>
            <a:r>
              <a:rPr lang="ru-RU" sz="2300" dirty="0" smtClean="0">
                <a:latin typeface="Calibri" pitchFamily="34" charset="0"/>
              </a:rPr>
              <a:t>.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5004048" y="2276872"/>
            <a:ext cx="3055717" cy="63976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uk-UA" dirty="0" smtClean="0"/>
              <a:t>Колекція вбудованих формул</a:t>
            </a: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508104" y="2924944"/>
            <a:ext cx="2220861" cy="362237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9375" y="0"/>
            <a:ext cx="6429399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Вставлення формул багаторівневої структури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14423"/>
            <a:ext cx="8677628" cy="3429024"/>
          </a:xfrm>
        </p:spPr>
        <p:txBody>
          <a:bodyPr>
            <a:normAutofit fontScale="70000" lnSpcReduction="20000"/>
          </a:bodyPr>
          <a:lstStyle/>
          <a:p>
            <a:pPr marL="85725" lvl="2" indent="457200">
              <a:buNone/>
            </a:pPr>
            <a:r>
              <a:rPr lang="ru-RU" sz="2300" dirty="0" smtClean="0">
                <a:latin typeface="Calibri" pitchFamily="34" charset="0"/>
              </a:rPr>
              <a:t>ІІ </a:t>
            </a:r>
            <a:r>
              <a:rPr lang="ru-RU" sz="2300" dirty="0" err="1" smtClean="0">
                <a:latin typeface="Calibri" pitchFamily="34" charset="0"/>
              </a:rPr>
              <a:t>спосіб</a:t>
            </a:r>
            <a:r>
              <a:rPr lang="ru-RU" sz="2300" dirty="0" smtClean="0">
                <a:latin typeface="Calibri" pitchFamily="34" charset="0"/>
              </a:rPr>
              <a:t>. </a:t>
            </a:r>
          </a:p>
          <a:p>
            <a:pPr marL="85725" lvl="2" indent="457200">
              <a:buNone/>
            </a:pPr>
            <a:r>
              <a:rPr lang="ru-RU" sz="2300" dirty="0" err="1" smtClean="0">
                <a:latin typeface="Calibri" pitchFamily="34" charset="0"/>
              </a:rPr>
              <a:t>Створення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формули</a:t>
            </a:r>
            <a:r>
              <a:rPr lang="ru-RU" sz="2300" dirty="0" smtClean="0">
                <a:latin typeface="Calibri" pitchFamily="34" charset="0"/>
              </a:rPr>
              <a:t>. </a:t>
            </a:r>
            <a:r>
              <a:rPr lang="ru-RU" sz="2300" dirty="0" err="1" smtClean="0">
                <a:latin typeface="Calibri" pitchFamily="34" charset="0"/>
              </a:rPr>
              <a:t>Якщо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потрібної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формули</a:t>
            </a:r>
            <a:r>
              <a:rPr lang="ru-RU" sz="2300" dirty="0" smtClean="0">
                <a:latin typeface="Calibri" pitchFamily="34" charset="0"/>
              </a:rPr>
              <a:t> не </a:t>
            </a:r>
            <a:r>
              <a:rPr lang="ru-RU" sz="2300" dirty="0" err="1" smtClean="0">
                <a:latin typeface="Calibri" pitchFamily="34" charset="0"/>
              </a:rPr>
              <a:t>знайдено</a:t>
            </a:r>
            <a:r>
              <a:rPr lang="ru-RU" sz="2300" dirty="0" smtClean="0">
                <a:latin typeface="Calibri" pitchFamily="34" charset="0"/>
              </a:rPr>
              <a:t> в списку </a:t>
            </a:r>
            <a:r>
              <a:rPr lang="ru-RU" sz="2300" dirty="0" err="1" smtClean="0">
                <a:latin typeface="Calibri" pitchFamily="34" charset="0"/>
              </a:rPr>
              <a:t>вбудованих</a:t>
            </a:r>
            <a:r>
              <a:rPr lang="ru-RU" sz="2300" dirty="0" smtClean="0">
                <a:latin typeface="Calibri" pitchFamily="34" charset="0"/>
              </a:rPr>
              <a:t>, то </a:t>
            </a:r>
            <a:r>
              <a:rPr lang="ru-RU" sz="2300" dirty="0" err="1" smtClean="0">
                <a:latin typeface="Calibri" pitchFamily="34" charset="0"/>
              </a:rPr>
              <a:t>користувач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може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створити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власну</a:t>
            </a:r>
            <a:r>
              <a:rPr lang="ru-RU" sz="2300" dirty="0" smtClean="0">
                <a:latin typeface="Calibri" pitchFamily="34" charset="0"/>
              </a:rPr>
              <a:t> формулу, </a:t>
            </a:r>
            <a:r>
              <a:rPr lang="ru-RU" sz="2300" dirty="0" err="1" smtClean="0">
                <a:latin typeface="Calibri" pitchFamily="34" charset="0"/>
              </a:rPr>
              <a:t>скориставшись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спеціальним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засобом</a:t>
            </a:r>
            <a:r>
              <a:rPr lang="ru-RU" sz="2300" dirty="0" smtClean="0">
                <a:latin typeface="Calibri" pitchFamily="34" charset="0"/>
              </a:rPr>
              <a:t> Конструктор формул. </a:t>
            </a:r>
            <a:r>
              <a:rPr lang="ru-RU" sz="2300" dirty="0" err="1" smtClean="0">
                <a:latin typeface="Calibri" pitchFamily="34" charset="0"/>
              </a:rPr>
              <a:t>Формули</a:t>
            </a:r>
            <a:r>
              <a:rPr lang="ru-RU" sz="2300" dirty="0" smtClean="0">
                <a:latin typeface="Calibri" pitchFamily="34" charset="0"/>
              </a:rPr>
              <a:t> в </a:t>
            </a:r>
            <a:r>
              <a:rPr lang="ru-RU" sz="2300" dirty="0" err="1" smtClean="0">
                <a:latin typeface="Calibri" pitchFamily="34" charset="0"/>
              </a:rPr>
              <a:t>ньому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конструюються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з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окремих</a:t>
            </a:r>
            <a:r>
              <a:rPr lang="ru-RU" sz="2300" dirty="0" smtClean="0">
                <a:latin typeface="Calibri" pitchFamily="34" charset="0"/>
              </a:rPr>
              <a:t> структур </a:t>
            </a:r>
            <a:r>
              <a:rPr lang="ru-RU" sz="2300" dirty="0" err="1" smtClean="0">
                <a:latin typeface="Calibri" pitchFamily="34" charset="0"/>
              </a:rPr>
              <a:t>і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символів</a:t>
            </a:r>
            <a:r>
              <a:rPr lang="ru-RU" sz="2300" dirty="0" smtClean="0">
                <a:latin typeface="Calibri" pitchFamily="34" charset="0"/>
              </a:rPr>
              <a:t>, </a:t>
            </a:r>
            <a:r>
              <a:rPr lang="ru-RU" sz="2300" dirty="0" err="1" smtClean="0">
                <a:latin typeface="Calibri" pitchFamily="34" charset="0"/>
              </a:rPr>
              <a:t>використовуючи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відповідні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шаблони</a:t>
            </a:r>
            <a:r>
              <a:rPr lang="ru-RU" sz="2300" dirty="0" smtClean="0">
                <a:latin typeface="Calibri" pitchFamily="34" charset="0"/>
              </a:rPr>
              <a:t>.</a:t>
            </a:r>
          </a:p>
          <a:p>
            <a:pPr marL="85725" indent="457200">
              <a:buNone/>
            </a:pPr>
            <a:r>
              <a:rPr lang="ru-RU" sz="2300" dirty="0" smtClean="0">
                <a:latin typeface="Calibri" pitchFamily="34" charset="0"/>
              </a:rPr>
              <a:t>Для відкриття Конструктора формул </a:t>
            </a:r>
            <a:r>
              <a:rPr lang="ru-RU" sz="2300" dirty="0" err="1" smtClean="0">
                <a:latin typeface="Calibri" pitchFamily="34" charset="0"/>
              </a:rPr>
              <a:t>потрібно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виконати</a:t>
            </a:r>
            <a:r>
              <a:rPr lang="ru-RU" sz="2300" i="1" dirty="0" smtClean="0">
                <a:latin typeface="Calibri" pitchFamily="34" charset="0"/>
              </a:rPr>
              <a:t> </a:t>
            </a:r>
            <a:r>
              <a:rPr lang="ru-RU" sz="2300" b="1" i="1" dirty="0" err="1" smtClean="0">
                <a:solidFill>
                  <a:srgbClr val="FF0000"/>
                </a:solidFill>
                <a:latin typeface="Calibri" pitchFamily="34" charset="0"/>
              </a:rPr>
              <a:t>Вставлення</a:t>
            </a:r>
            <a:r>
              <a:rPr lang="ru-RU" sz="2300" b="1" i="1" dirty="0" smtClean="0">
                <a:solidFill>
                  <a:srgbClr val="FF0000"/>
                </a:solidFill>
                <a:latin typeface="Calibri" pitchFamily="34" charset="0"/>
              </a:rPr>
              <a:t> =&gt; </a:t>
            </a:r>
            <a:r>
              <a:rPr lang="ru-RU" sz="2300" b="1" i="1" dirty="0" err="1" smtClean="0">
                <a:solidFill>
                  <a:srgbClr val="FF0000"/>
                </a:solidFill>
                <a:latin typeface="Calibri" pitchFamily="34" charset="0"/>
              </a:rPr>
              <a:t>Символи</a:t>
            </a:r>
            <a:r>
              <a:rPr lang="ru-RU" sz="2300" b="1" i="1" dirty="0" smtClean="0">
                <a:solidFill>
                  <a:srgbClr val="FF0000"/>
                </a:solidFill>
                <a:latin typeface="Calibri" pitchFamily="34" charset="0"/>
              </a:rPr>
              <a:t> =&gt; </a:t>
            </a:r>
            <a:r>
              <a:rPr lang="ru-RU" sz="2300" b="1" i="1" dirty="0" err="1" smtClean="0">
                <a:solidFill>
                  <a:srgbClr val="FF0000"/>
                </a:solidFill>
                <a:latin typeface="Calibri" pitchFamily="34" charset="0"/>
              </a:rPr>
              <a:t>Рівняння</a:t>
            </a:r>
            <a:r>
              <a:rPr lang="ru-RU" sz="2300" i="1" dirty="0" smtClean="0">
                <a:latin typeface="Calibri" pitchFamily="34" charset="0"/>
              </a:rPr>
              <a:t>.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Після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цього</a:t>
            </a:r>
            <a:r>
              <a:rPr lang="ru-RU" sz="2300" dirty="0" smtClean="0">
                <a:latin typeface="Calibri" pitchFamily="34" charset="0"/>
              </a:rPr>
              <a:t> на </a:t>
            </a:r>
            <a:r>
              <a:rPr lang="ru-RU" sz="2300" dirty="0" err="1" smtClean="0">
                <a:latin typeface="Calibri" pitchFamily="34" charset="0"/>
              </a:rPr>
              <a:t>Стрічці</a:t>
            </a:r>
            <a:r>
              <a:rPr lang="ru-RU" sz="2300" dirty="0" smtClean="0">
                <a:latin typeface="Calibri" pitchFamily="34" charset="0"/>
              </a:rPr>
              <a:t> в </a:t>
            </a:r>
            <a:r>
              <a:rPr lang="ru-RU" sz="2300" dirty="0" err="1" smtClean="0">
                <a:latin typeface="Calibri" pitchFamily="34" charset="0"/>
              </a:rPr>
              <a:t>розділі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b="1" dirty="0" smtClean="0">
                <a:solidFill>
                  <a:srgbClr val="FF0000"/>
                </a:solidFill>
                <a:latin typeface="Calibri" pitchFamily="34" charset="0"/>
              </a:rPr>
              <a:t>Робота </a:t>
            </a:r>
            <a:r>
              <a:rPr lang="ru-RU" sz="2300" b="1" dirty="0" err="1" smtClean="0">
                <a:solidFill>
                  <a:srgbClr val="FF0000"/>
                </a:solidFill>
                <a:latin typeface="Calibri" pitchFamily="34" charset="0"/>
              </a:rPr>
              <a:t>з</a:t>
            </a:r>
            <a:r>
              <a:rPr lang="ru-RU" sz="2300" b="1" dirty="0" smtClean="0">
                <a:solidFill>
                  <a:srgbClr val="FF0000"/>
                </a:solidFill>
                <a:latin typeface="Calibri" pitchFamily="34" charset="0"/>
              </a:rPr>
              <a:t> формулами </a:t>
            </a:r>
            <a:r>
              <a:rPr lang="ru-RU" sz="2300" dirty="0" err="1" smtClean="0">
                <a:latin typeface="Calibri" pitchFamily="34" charset="0"/>
              </a:rPr>
              <a:t>з'явиться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тимчасова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b="1" dirty="0" smtClean="0">
                <a:solidFill>
                  <a:srgbClr val="FF0000"/>
                </a:solidFill>
                <a:latin typeface="Calibri" pitchFamily="34" charset="0"/>
              </a:rPr>
              <a:t>вкладка Конструктор</a:t>
            </a:r>
            <a:r>
              <a:rPr lang="ru-RU" sz="2300" dirty="0" smtClean="0">
                <a:latin typeface="Calibri" pitchFamily="34" charset="0"/>
              </a:rPr>
              <a:t>, а в </a:t>
            </a:r>
            <a:r>
              <a:rPr lang="ru-RU" sz="2300" dirty="0" err="1" smtClean="0">
                <a:latin typeface="Calibri" pitchFamily="34" charset="0"/>
              </a:rPr>
              <a:t>документі</a:t>
            </a:r>
            <a:r>
              <a:rPr lang="ru-RU" sz="2300" dirty="0" smtClean="0">
                <a:latin typeface="Calibri" pitchFamily="34" charset="0"/>
              </a:rPr>
              <a:t> - </a:t>
            </a:r>
            <a:r>
              <a:rPr lang="ru-RU" sz="2300" dirty="0" err="1" smtClean="0">
                <a:latin typeface="Calibri" pitchFamily="34" charset="0"/>
              </a:rPr>
              <a:t>спеціальна</a:t>
            </a:r>
            <a:r>
              <a:rPr lang="ru-RU" sz="2300" dirty="0" smtClean="0">
                <a:latin typeface="Calibri" pitchFamily="34" charset="0"/>
              </a:rPr>
              <a:t> область для </a:t>
            </a:r>
            <a:r>
              <a:rPr lang="ru-RU" sz="2300" dirty="0" err="1" smtClean="0">
                <a:latin typeface="Calibri" pitchFamily="34" charset="0"/>
              </a:rPr>
              <a:t>введення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формули</a:t>
            </a:r>
            <a:r>
              <a:rPr lang="ru-RU" sz="2300" dirty="0" smtClean="0">
                <a:latin typeface="Calibri" pitchFamily="34" charset="0"/>
              </a:rPr>
              <a:t> </a:t>
            </a:r>
          </a:p>
          <a:p>
            <a:pPr marL="85725" indent="457200">
              <a:buNone/>
            </a:pPr>
            <a:endParaRPr lang="ru-RU" sz="2300" dirty="0" smtClean="0">
              <a:latin typeface="Calibri" pitchFamily="34" charset="0"/>
            </a:endParaRPr>
          </a:p>
          <a:p>
            <a:pPr marL="85725" indent="457200">
              <a:buNone/>
            </a:pPr>
            <a:endParaRPr lang="ru-RU" sz="2300" dirty="0" smtClean="0">
              <a:latin typeface="Calibri" pitchFamily="34" charset="0"/>
            </a:endParaRPr>
          </a:p>
          <a:p>
            <a:pPr marL="85725" indent="457200">
              <a:buNone/>
            </a:pPr>
            <a:r>
              <a:rPr lang="ru-RU" sz="2300" dirty="0" err="1" smtClean="0">
                <a:latin typeface="Calibri" pitchFamily="34" charset="0"/>
              </a:rPr>
              <a:t>Групи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вказівок</a:t>
            </a:r>
            <a:r>
              <a:rPr lang="ru-RU" sz="2300" dirty="0" smtClean="0">
                <a:latin typeface="Calibri" pitchFamily="34" charset="0"/>
              </a:rPr>
              <a:t> </a:t>
            </a:r>
            <a:r>
              <a:rPr lang="ru-RU" sz="2300" dirty="0" err="1" smtClean="0">
                <a:latin typeface="Calibri" pitchFamily="34" charset="0"/>
              </a:rPr>
              <a:t>тимчасової</a:t>
            </a:r>
            <a:r>
              <a:rPr lang="ru-RU" sz="2300" dirty="0" smtClean="0">
                <a:latin typeface="Calibri" pitchFamily="34" charset="0"/>
              </a:rPr>
              <a:t> вкладки </a:t>
            </a:r>
            <a:r>
              <a:rPr lang="ru-RU" sz="2300" b="1" dirty="0" smtClean="0">
                <a:solidFill>
                  <a:srgbClr val="FF0000"/>
                </a:solidFill>
                <a:latin typeface="Calibri" pitchFamily="34" charset="0"/>
              </a:rPr>
              <a:t>Конструктора формул: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2726" y="3929066"/>
            <a:ext cx="2066083" cy="92869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5" y="3929066"/>
            <a:ext cx="4472673" cy="92869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5009229"/>
            <a:ext cx="6714351" cy="92869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2160" y="3212975"/>
            <a:ext cx="243364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6894508" cy="66632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Вставлення символів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786314" y="5143512"/>
            <a:ext cx="4041775" cy="7620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err="1" smtClean="0"/>
              <a:t>Відкритий</a:t>
            </a:r>
            <a:r>
              <a:rPr lang="ru-RU" dirty="0" smtClean="0"/>
              <a:t> список </a:t>
            </a:r>
            <a:r>
              <a:rPr lang="ru-RU" dirty="0" err="1" smtClean="0"/>
              <a:t>символів</a:t>
            </a:r>
            <a:r>
              <a:rPr lang="ru-RU" dirty="0" smtClean="0"/>
              <a:t> </a:t>
            </a:r>
            <a:r>
              <a:rPr lang="ru-RU" dirty="0" err="1" smtClean="0"/>
              <a:t>символів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14282" y="764704"/>
            <a:ext cx="4717758" cy="4021619"/>
          </a:xfrm>
        </p:spPr>
        <p:txBody>
          <a:bodyPr>
            <a:normAutofit fontScale="47500" lnSpcReduction="20000"/>
          </a:bodyPr>
          <a:lstStyle/>
          <a:p>
            <a:pPr marL="85725" indent="276225">
              <a:buNone/>
            </a:pPr>
            <a:r>
              <a:rPr lang="ru-RU" sz="2900" dirty="0" err="1" smtClean="0">
                <a:latin typeface="Calibri" pitchFamily="34" charset="0"/>
              </a:rPr>
              <a:t>Літери</a:t>
            </a:r>
            <a:r>
              <a:rPr lang="ru-RU" sz="2900" dirty="0" smtClean="0">
                <a:latin typeface="Calibri" pitchFamily="34" charset="0"/>
              </a:rPr>
              <a:t>, знаки </a:t>
            </a:r>
            <a:r>
              <a:rPr lang="ru-RU" sz="2900" dirty="0" err="1" smtClean="0">
                <a:latin typeface="Calibri" pitchFamily="34" charset="0"/>
              </a:rPr>
              <a:t>арифметичних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операцій</a:t>
            </a:r>
            <a:r>
              <a:rPr lang="ru-RU" sz="2900" dirty="0" smtClean="0">
                <a:latin typeface="Calibri" pitchFamily="34" charset="0"/>
              </a:rPr>
              <a:t> та </a:t>
            </a:r>
            <a:r>
              <a:rPr lang="ru-RU" sz="2900" dirty="0" err="1" smtClean="0">
                <a:latin typeface="Calibri" pitchFamily="34" charset="0"/>
              </a:rPr>
              <a:t>інші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символи</a:t>
            </a:r>
            <a:r>
              <a:rPr lang="ru-RU" sz="2900" dirty="0" smtClean="0">
                <a:latin typeface="Calibri" pitchFamily="34" charset="0"/>
              </a:rPr>
              <a:t> у формул</a:t>
            </a:r>
            <a:r>
              <a:rPr lang="ru-RU" sz="2900" baseline="-25000" dirty="0" smtClean="0">
                <a:latin typeface="Calibri" pitchFamily="34" charset="0"/>
              </a:rPr>
              <a:t> </a:t>
            </a:r>
            <a:r>
              <a:rPr lang="ru-RU" sz="2900" i="1" dirty="0" err="1" smtClean="0">
                <a:latin typeface="Calibri" pitchFamily="34" charset="0"/>
              </a:rPr>
              <a:t>можна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вводити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з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клавіатури</a:t>
            </a:r>
            <a:r>
              <a:rPr lang="ru-RU" sz="2900" dirty="0" smtClean="0">
                <a:latin typeface="Calibri" pitchFamily="34" charset="0"/>
              </a:rPr>
              <a:t>, а </a:t>
            </a:r>
            <a:r>
              <a:rPr lang="ru-RU" sz="2900" dirty="0" err="1" smtClean="0">
                <a:latin typeface="Calibri" pitchFamily="34" charset="0"/>
              </a:rPr>
              <a:t>спеціальні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символи</a:t>
            </a:r>
            <a:r>
              <a:rPr lang="ru-RU" sz="2900" dirty="0" smtClean="0">
                <a:latin typeface="Calibri" pitchFamily="34" charset="0"/>
              </a:rPr>
              <a:t> - </a:t>
            </a:r>
            <a:r>
              <a:rPr lang="ru-RU" sz="2900" dirty="0" err="1" smtClean="0">
                <a:latin typeface="Calibri" pitchFamily="34" charset="0"/>
              </a:rPr>
              <a:t>вставляти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вибором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відповідних</a:t>
            </a:r>
            <a:r>
              <a:rPr lang="ru-RU" sz="2900" dirty="0" smtClean="0">
                <a:latin typeface="Calibri" pitchFamily="34" charset="0"/>
              </a:rPr>
              <a:t> кнопок у списках </a:t>
            </a:r>
            <a:r>
              <a:rPr lang="ru-RU" sz="2900" dirty="0" err="1" smtClean="0">
                <a:latin typeface="Calibri" pitchFamily="34" charset="0"/>
              </a:rPr>
              <a:t>групи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Символи</a:t>
            </a:r>
            <a:r>
              <a:rPr lang="ru-RU" sz="2900" dirty="0" smtClean="0">
                <a:latin typeface="Calibri" pitchFamily="34" charset="0"/>
              </a:rPr>
              <a:t>. </a:t>
            </a:r>
          </a:p>
          <a:p>
            <a:pPr marL="85725" indent="276225">
              <a:buNone/>
            </a:pPr>
            <a:r>
              <a:rPr lang="ru-RU" sz="2900" dirty="0" err="1" smtClean="0">
                <a:latin typeface="Calibri" pitchFamily="34" charset="0"/>
              </a:rPr>
              <a:t>Усі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символи</a:t>
            </a:r>
            <a:r>
              <a:rPr lang="ru-RU" sz="2900" dirty="0" smtClean="0">
                <a:latin typeface="Calibri" pitchFamily="34" charset="0"/>
              </a:rPr>
              <a:t>, </a:t>
            </a:r>
            <a:r>
              <a:rPr lang="ru-RU" sz="2900" dirty="0" err="1" smtClean="0">
                <a:latin typeface="Calibri" pitchFamily="34" charset="0"/>
              </a:rPr>
              <a:t>які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можна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вставити</a:t>
            </a:r>
            <a:r>
              <a:rPr lang="ru-RU" sz="2900" dirty="0" smtClean="0">
                <a:latin typeface="Calibri" pitchFamily="34" charset="0"/>
              </a:rPr>
              <a:t> в формулу, </a:t>
            </a:r>
            <a:r>
              <a:rPr lang="ru-RU" sz="2900" dirty="0" err="1" smtClean="0">
                <a:latin typeface="Calibri" pitchFamily="34" charset="0"/>
              </a:rPr>
              <a:t>розділені</a:t>
            </a:r>
            <a:r>
              <a:rPr lang="ru-RU" sz="2900" dirty="0" smtClean="0">
                <a:latin typeface="Calibri" pitchFamily="34" charset="0"/>
              </a:rPr>
              <a:t> у 8 </a:t>
            </a:r>
            <a:r>
              <a:rPr lang="ru-RU" sz="2900" dirty="0" err="1" smtClean="0">
                <a:latin typeface="Calibri" pitchFamily="34" charset="0"/>
              </a:rPr>
              <a:t>основних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наборів</a:t>
            </a:r>
            <a:r>
              <a:rPr lang="ru-RU" sz="2900" dirty="0" smtClean="0">
                <a:latin typeface="Calibri" pitchFamily="34" charset="0"/>
              </a:rPr>
              <a:t>, </a:t>
            </a:r>
            <a:r>
              <a:rPr lang="ru-RU" sz="2900" dirty="0" err="1" smtClean="0">
                <a:latin typeface="Calibri" pitchFamily="34" charset="0"/>
              </a:rPr>
              <a:t>які</a:t>
            </a:r>
            <a:r>
              <a:rPr lang="ru-RU" sz="2900" dirty="0" smtClean="0">
                <a:latin typeface="Calibri" pitchFamily="34" charset="0"/>
              </a:rPr>
              <a:t> у свою </a:t>
            </a:r>
            <a:r>
              <a:rPr lang="ru-RU" sz="2900" dirty="0" err="1" smtClean="0">
                <a:latin typeface="Calibri" pitchFamily="34" charset="0"/>
              </a:rPr>
              <a:t>чергу</a:t>
            </a:r>
            <a:r>
              <a:rPr lang="ru-RU" sz="2900" i="1" dirty="0" smtClean="0">
                <a:latin typeface="Calibri" pitchFamily="34" charset="0"/>
              </a:rPr>
              <a:t> </a:t>
            </a:r>
            <a:r>
              <a:rPr lang="ru-RU" sz="2900" i="1" dirty="0" err="1" smtClean="0">
                <a:latin typeface="Calibri" pitchFamily="34" charset="0"/>
              </a:rPr>
              <a:t>можуть</a:t>
            </a:r>
            <a:r>
              <a:rPr lang="ru-RU" sz="2900" dirty="0" smtClean="0">
                <a:latin typeface="Calibri" pitchFamily="34" charset="0"/>
              </a:rPr>
              <a:t> бути </a:t>
            </a:r>
            <a:r>
              <a:rPr lang="ru-RU" sz="2900" dirty="0" err="1" smtClean="0">
                <a:latin typeface="Calibri" pitchFamily="34" charset="0"/>
              </a:rPr>
              <a:t>об'єднані</a:t>
            </a:r>
            <a:r>
              <a:rPr lang="ru-RU" sz="2900" dirty="0" smtClean="0">
                <a:latin typeface="Calibri" pitchFamily="34" charset="0"/>
              </a:rPr>
              <a:t> в </a:t>
            </a:r>
            <a:r>
              <a:rPr lang="ru-RU" sz="2900" dirty="0" err="1" smtClean="0">
                <a:latin typeface="Calibri" pitchFamily="34" charset="0"/>
              </a:rPr>
              <a:t>окремі</a:t>
            </a:r>
            <a:r>
              <a:rPr lang="ru-RU" sz="2900" dirty="0" smtClean="0">
                <a:latin typeface="Calibri" pitchFamily="34" charset="0"/>
              </a:rPr>
              <a:t> блоки.</a:t>
            </a:r>
          </a:p>
          <a:p>
            <a:pPr marL="85725" indent="276225">
              <a:buNone/>
            </a:pPr>
            <a:r>
              <a:rPr lang="ru-RU" sz="2900" dirty="0" smtClean="0">
                <a:latin typeface="Calibri" pitchFamily="34" charset="0"/>
              </a:rPr>
              <a:t>На </a:t>
            </a:r>
            <a:r>
              <a:rPr lang="ru-RU" sz="2900" dirty="0" err="1" smtClean="0">
                <a:latin typeface="Calibri" pitchFamily="34" charset="0"/>
              </a:rPr>
              <a:t>Стрічці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відображаються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тільки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символи</a:t>
            </a:r>
            <a:r>
              <a:rPr lang="ru-RU" sz="2900" dirty="0" smtClean="0">
                <a:latin typeface="Calibri" pitchFamily="34" charset="0"/>
              </a:rPr>
              <a:t> того набору, </a:t>
            </a:r>
            <a:r>
              <a:rPr lang="ru-RU" sz="2900" dirty="0" err="1" smtClean="0">
                <a:latin typeface="Calibri" pitchFamily="34" charset="0"/>
              </a:rPr>
              <a:t>який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використовувався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останнім</a:t>
            </a:r>
            <a:r>
              <a:rPr lang="ru-RU" sz="2900" dirty="0" smtClean="0">
                <a:latin typeface="Calibri" pitchFamily="34" charset="0"/>
              </a:rPr>
              <a:t>. </a:t>
            </a:r>
          </a:p>
          <a:p>
            <a:pPr marL="85725" indent="276225">
              <a:buNone/>
            </a:pPr>
            <a:r>
              <a:rPr lang="ru-RU" sz="2900" dirty="0" smtClean="0">
                <a:latin typeface="Calibri" pitchFamily="34" charset="0"/>
              </a:rPr>
              <a:t>Для перегляду </a:t>
            </a:r>
            <a:r>
              <a:rPr lang="ru-RU" sz="2900" dirty="0" err="1" smtClean="0">
                <a:latin typeface="Calibri" pitchFamily="34" charset="0"/>
              </a:rPr>
              <a:t>інших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частин</a:t>
            </a:r>
            <a:r>
              <a:rPr lang="ru-RU" sz="2900" dirty="0" smtClean="0">
                <a:latin typeface="Calibri" pitchFamily="34" charset="0"/>
              </a:rPr>
              <a:t> списку </a:t>
            </a:r>
            <a:r>
              <a:rPr lang="ru-RU" sz="2900" dirty="0" err="1" smtClean="0">
                <a:latin typeface="Calibri" pitchFamily="34" charset="0"/>
              </a:rPr>
              <a:t>символів</a:t>
            </a:r>
            <a:r>
              <a:rPr lang="ru-RU" sz="2900" dirty="0" smtClean="0">
                <a:latin typeface="Calibri" pitchFamily="34" charset="0"/>
              </a:rPr>
              <a:t> поточного набору </a:t>
            </a:r>
            <a:r>
              <a:rPr lang="ru-RU" sz="2900" dirty="0" err="1" smtClean="0">
                <a:latin typeface="Calibri" pitchFamily="34" charset="0"/>
              </a:rPr>
              <a:t>слід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скористатися</a:t>
            </a:r>
            <a:r>
              <a:rPr lang="ru-RU" sz="2900" dirty="0" smtClean="0">
                <a:latin typeface="Calibri" pitchFamily="34" charset="0"/>
              </a:rPr>
              <a:t> кнопками  та  на </a:t>
            </a:r>
            <a:r>
              <a:rPr lang="ru-RU" sz="2900" dirty="0" err="1" smtClean="0">
                <a:latin typeface="Calibri" pitchFamily="34" charset="0"/>
              </a:rPr>
              <a:t>смузі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прокручування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або</a:t>
            </a:r>
            <a:r>
              <a:rPr lang="ru-RU" sz="2900" dirty="0" smtClean="0">
                <a:latin typeface="Calibri" pitchFamily="34" charset="0"/>
              </a:rPr>
              <a:t> кнопкою </a:t>
            </a:r>
            <a:r>
              <a:rPr lang="ru-RU" sz="2900" dirty="0" err="1" smtClean="0">
                <a:latin typeface="Calibri" pitchFamily="34" charset="0"/>
              </a:rPr>
              <a:t>Додатково</a:t>
            </a:r>
            <a:r>
              <a:rPr lang="ru-RU" sz="2900" dirty="0" smtClean="0">
                <a:latin typeface="Calibri" pitchFamily="34" charset="0"/>
              </a:rPr>
              <a:t>  для відкриття </a:t>
            </a:r>
            <a:r>
              <a:rPr lang="ru-RU" sz="2900" dirty="0" err="1" smtClean="0">
                <a:latin typeface="Calibri" pitchFamily="34" charset="0"/>
              </a:rPr>
              <a:t>усього</a:t>
            </a:r>
            <a:r>
              <a:rPr lang="ru-RU" sz="2900" dirty="0" smtClean="0">
                <a:latin typeface="Calibri" pitchFamily="34" charset="0"/>
              </a:rPr>
              <a:t> списку </a:t>
            </a:r>
            <a:r>
              <a:rPr lang="ru-RU" sz="2900" dirty="0" err="1" smtClean="0">
                <a:latin typeface="Calibri" pitchFamily="34" charset="0"/>
              </a:rPr>
              <a:t>символів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цього</a:t>
            </a:r>
            <a:r>
              <a:rPr lang="ru-RU" sz="2900" dirty="0" smtClean="0">
                <a:latin typeface="Calibri" pitchFamily="34" charset="0"/>
              </a:rPr>
              <a:t> набору. </a:t>
            </a:r>
          </a:p>
          <a:p>
            <a:pPr marL="85725" indent="276225">
              <a:buNone/>
            </a:pPr>
            <a:endParaRPr lang="uk-UA" sz="2900" dirty="0" smtClean="0">
              <a:latin typeface="Calibri" pitchFamily="34" charset="0"/>
            </a:endParaRPr>
          </a:p>
          <a:p>
            <a:pPr marL="85725" indent="276225">
              <a:buNone/>
            </a:pPr>
            <a:endParaRPr lang="ru-RU" sz="2900" dirty="0" smtClean="0">
              <a:latin typeface="Calibri" pitchFamily="34" charset="0"/>
            </a:endParaRPr>
          </a:p>
          <a:p>
            <a:pPr marL="85725" indent="276225">
              <a:buNone/>
            </a:pPr>
            <a:r>
              <a:rPr lang="ru-RU" sz="2900" dirty="0" err="1" smtClean="0">
                <a:latin typeface="Calibri" pitchFamily="34" charset="0"/>
              </a:rPr>
              <a:t>Щоб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відкрити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перелік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усіх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наборів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символів</a:t>
            </a:r>
            <a:r>
              <a:rPr lang="ru-RU" sz="2900" dirty="0" smtClean="0">
                <a:latin typeface="Calibri" pitchFamily="34" charset="0"/>
              </a:rPr>
              <a:t>, </a:t>
            </a:r>
            <a:r>
              <a:rPr lang="ru-RU" sz="2900" dirty="0" err="1" smtClean="0">
                <a:latin typeface="Calibri" pitchFamily="34" charset="0"/>
              </a:rPr>
              <a:t>потрібно</a:t>
            </a:r>
            <a:r>
              <a:rPr lang="ru-RU" sz="2900" dirty="0" smtClean="0">
                <a:latin typeface="Calibri" pitchFamily="34" charset="0"/>
              </a:rPr>
              <a:t> у поточному списку </a:t>
            </a:r>
            <a:r>
              <a:rPr lang="ru-RU" sz="2900" dirty="0" err="1" smtClean="0">
                <a:latin typeface="Calibri" pitchFamily="34" charset="0"/>
              </a:rPr>
              <a:t>вибрати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його</a:t>
            </a:r>
            <a:r>
              <a:rPr lang="ru-RU" sz="2900" dirty="0" smtClean="0">
                <a:latin typeface="Calibri" pitchFamily="34" charset="0"/>
              </a:rPr>
              <a:t> заголовок.</a:t>
            </a:r>
          </a:p>
          <a:p>
            <a:pPr marL="85725" indent="276225">
              <a:buNone/>
            </a:pPr>
            <a:r>
              <a:rPr lang="ru-RU" sz="2900" dirty="0" err="1" smtClean="0">
                <a:latin typeface="Calibri" pitchFamily="34" charset="0"/>
              </a:rPr>
              <a:t>Переглянувши</a:t>
            </a:r>
            <a:r>
              <a:rPr lang="ru-RU" sz="2900" dirty="0" smtClean="0">
                <a:latin typeface="Calibri" pitchFamily="34" charset="0"/>
              </a:rPr>
              <a:t> списки </a:t>
            </a:r>
            <a:r>
              <a:rPr lang="ru-RU" sz="2900" dirty="0" err="1" smtClean="0">
                <a:latin typeface="Calibri" pitchFamily="34" charset="0"/>
              </a:rPr>
              <a:t>і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знайшовши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необхідний</a:t>
            </a:r>
            <a:r>
              <a:rPr lang="ru-RU" sz="2900" dirty="0" smtClean="0">
                <a:latin typeface="Calibri" pitchFamily="34" charset="0"/>
              </a:rPr>
              <a:t> символ, </a:t>
            </a:r>
            <a:r>
              <a:rPr lang="ru-RU" sz="2900" dirty="0" err="1" smtClean="0">
                <a:latin typeface="Calibri" pitchFamily="34" charset="0"/>
              </a:rPr>
              <a:t>потрібно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вибрати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відповідну</a:t>
            </a:r>
            <a:r>
              <a:rPr lang="ru-RU" sz="2900" dirty="0" smtClean="0">
                <a:latin typeface="Calibri" pitchFamily="34" charset="0"/>
              </a:rPr>
              <a:t> кнопку в списку </a:t>
            </a:r>
            <a:r>
              <a:rPr lang="ru-RU" sz="2900" dirty="0" err="1" smtClean="0">
                <a:latin typeface="Calibri" pitchFamily="34" charset="0"/>
              </a:rPr>
              <a:t>і</a:t>
            </a:r>
            <a:r>
              <a:rPr lang="ru-RU" sz="2900" dirty="0" smtClean="0">
                <a:latin typeface="Calibri" pitchFamily="34" charset="0"/>
              </a:rPr>
              <a:t> символ буде </a:t>
            </a:r>
            <a:r>
              <a:rPr lang="ru-RU" sz="2900" dirty="0" err="1" smtClean="0">
                <a:latin typeface="Calibri" pitchFamily="34" charset="0"/>
              </a:rPr>
              <a:t>вставлений</a:t>
            </a:r>
            <a:r>
              <a:rPr lang="ru-RU" sz="2900" dirty="0" smtClean="0">
                <a:latin typeface="Calibri" pitchFamily="34" charset="0"/>
              </a:rPr>
              <a:t> у </a:t>
            </a:r>
            <a:r>
              <a:rPr lang="ru-RU" sz="2900" dirty="0" err="1" smtClean="0">
                <a:latin typeface="Calibri" pitchFamily="34" charset="0"/>
              </a:rPr>
              <a:t>поточне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місце</a:t>
            </a:r>
            <a:r>
              <a:rPr lang="ru-RU" sz="2900" dirty="0" smtClean="0">
                <a:latin typeface="Calibri" pitchFamily="34" charset="0"/>
              </a:rPr>
              <a:t> </a:t>
            </a:r>
            <a:r>
              <a:rPr lang="ru-RU" sz="2900" dirty="0" err="1" smtClean="0">
                <a:latin typeface="Calibri" pitchFamily="34" charset="0"/>
              </a:rPr>
              <a:t>формули</a:t>
            </a:r>
            <a:r>
              <a:rPr lang="ru-RU" sz="2900" dirty="0" smtClean="0">
                <a:latin typeface="Calibri" pitchFamily="34" charset="0"/>
              </a:rPr>
              <a:t>.</a:t>
            </a:r>
          </a:p>
          <a:p>
            <a:pPr marL="85725" indent="276225"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071546"/>
            <a:ext cx="2643206" cy="293351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57" y="3390898"/>
            <a:ext cx="272358" cy="31908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1013699" y="3376611"/>
            <a:ext cx="299145" cy="31908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3376611"/>
            <a:ext cx="240632" cy="30480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4214818"/>
            <a:ext cx="3744416" cy="71438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1903" y="4758365"/>
            <a:ext cx="3119977" cy="173162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052736"/>
            <a:ext cx="7019897" cy="4707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79" y="1556792"/>
            <a:ext cx="8472518" cy="4525963"/>
          </a:xfrm>
        </p:spPr>
        <p:txBody>
          <a:bodyPr>
            <a:normAutofit fontScale="77500" lnSpcReduction="20000"/>
          </a:bodyPr>
          <a:lstStyle/>
          <a:p>
            <a:pPr marL="0" indent="361950">
              <a:buNone/>
            </a:pPr>
            <a:r>
              <a:rPr lang="ru-RU" sz="2600" dirty="0" err="1" smtClean="0">
                <a:latin typeface="Calibri" pitchFamily="34" charset="0"/>
              </a:rPr>
              <a:t>Звичайні</a:t>
            </a:r>
            <a:r>
              <a:rPr lang="ru-RU" sz="2600" dirty="0" smtClean="0">
                <a:latin typeface="Calibri" pitchFamily="34" charset="0"/>
              </a:rPr>
              <a:t> дроби, </a:t>
            </a:r>
            <a:r>
              <a:rPr lang="ru-RU" sz="2600" dirty="0" err="1" smtClean="0">
                <a:latin typeface="Calibri" pitchFamily="34" charset="0"/>
              </a:rPr>
              <a:t>імена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функцій</a:t>
            </a:r>
            <a:r>
              <a:rPr lang="ru-RU" sz="2600" dirty="0" smtClean="0">
                <a:latin typeface="Calibri" pitchFamily="34" charset="0"/>
              </a:rPr>
              <a:t>, знаки </a:t>
            </a:r>
            <a:r>
              <a:rPr lang="ru-RU" sz="2600" dirty="0" err="1" smtClean="0">
                <a:latin typeface="Calibri" pitchFamily="34" charset="0"/>
              </a:rPr>
              <a:t>коренів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сум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тощо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вставляються</a:t>
            </a:r>
            <a:r>
              <a:rPr lang="ru-RU" sz="2600" dirty="0" smtClean="0">
                <a:latin typeface="Calibri" pitchFamily="34" charset="0"/>
              </a:rPr>
              <a:t> у формулу </a:t>
            </a:r>
            <a:r>
              <a:rPr lang="ru-RU" sz="2600" dirty="0" err="1" smtClean="0">
                <a:latin typeface="Calibri" pitchFamily="34" charset="0"/>
              </a:rPr>
              <a:t>елементами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керування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групи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Структури</a:t>
            </a:r>
            <a:r>
              <a:rPr lang="ru-RU" sz="2600" dirty="0" smtClean="0">
                <a:latin typeface="Calibri" pitchFamily="34" charset="0"/>
              </a:rPr>
              <a:t> вкладки Конструктор. Для того </a:t>
            </a:r>
            <a:r>
              <a:rPr lang="ru-RU" sz="2600" dirty="0" err="1" smtClean="0">
                <a:latin typeface="Calibri" pitchFamily="34" charset="0"/>
              </a:rPr>
              <a:t>щоб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вставити</a:t>
            </a:r>
            <a:r>
              <a:rPr lang="ru-RU" sz="2600" dirty="0" smtClean="0">
                <a:latin typeface="Calibri" pitchFamily="34" charset="0"/>
              </a:rPr>
              <a:t> у формулу шаблон </a:t>
            </a:r>
            <a:r>
              <a:rPr lang="ru-RU" sz="2600" dirty="0" err="1" smtClean="0">
                <a:latin typeface="Calibri" pitchFamily="34" charset="0"/>
              </a:rPr>
              <a:t>структури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потрібно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відкрити</a:t>
            </a:r>
            <a:r>
              <a:rPr lang="ru-RU" sz="2600" dirty="0" smtClean="0">
                <a:latin typeface="Calibri" pitchFamily="34" charset="0"/>
              </a:rPr>
              <a:t> список </a:t>
            </a:r>
            <a:r>
              <a:rPr lang="ru-RU" sz="2600" dirty="0" err="1" smtClean="0">
                <a:latin typeface="Calibri" pitchFamily="34" charset="0"/>
              </a:rPr>
              <a:t>шаблонів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відповідної</a:t>
            </a:r>
            <a:r>
              <a:rPr lang="ru-RU" sz="2600" dirty="0" smtClean="0">
                <a:latin typeface="Calibri" pitchFamily="34" charset="0"/>
              </a:rPr>
              <a:t> кнопки </a:t>
            </a:r>
            <a:r>
              <a:rPr lang="ru-RU" sz="2600" dirty="0" err="1" smtClean="0">
                <a:latin typeface="Calibri" pitchFamily="34" charset="0"/>
              </a:rPr>
              <a:t>і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вибрати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необхідну</a:t>
            </a:r>
            <a:r>
              <a:rPr lang="ru-RU" sz="2600" dirty="0" smtClean="0">
                <a:latin typeface="Calibri" pitchFamily="34" charset="0"/>
              </a:rPr>
              <a:t> структуру.</a:t>
            </a:r>
          </a:p>
          <a:p>
            <a:pPr marL="0" indent="361950">
              <a:buNone/>
            </a:pPr>
            <a:r>
              <a:rPr lang="ru-RU" sz="2600" dirty="0" err="1" smtClean="0">
                <a:latin typeface="Calibri" pitchFamily="34" charset="0"/>
              </a:rPr>
              <a:t>Далі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слід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заповнити</a:t>
            </a:r>
            <a:r>
              <a:rPr lang="ru-RU" sz="2600" dirty="0" smtClean="0">
                <a:latin typeface="Calibri" pitchFamily="34" charset="0"/>
              </a:rPr>
              <a:t> шаблон </a:t>
            </a:r>
            <a:r>
              <a:rPr lang="ru-RU" sz="2600" dirty="0" err="1" smtClean="0">
                <a:latin typeface="Calibri" pitchFamily="34" charset="0"/>
              </a:rPr>
              <a:t>даними</a:t>
            </a:r>
            <a:r>
              <a:rPr lang="ru-RU" sz="2600" dirty="0" smtClean="0">
                <a:latin typeface="Calibri" pitchFamily="34" charset="0"/>
              </a:rPr>
              <a:t>. Поля для </a:t>
            </a:r>
            <a:r>
              <a:rPr lang="ru-RU" sz="2600" dirty="0" err="1" smtClean="0">
                <a:latin typeface="Calibri" pitchFamily="34" charset="0"/>
              </a:rPr>
              <a:t>введення</a:t>
            </a:r>
            <a:r>
              <a:rPr lang="ru-RU" sz="2600" dirty="0" smtClean="0">
                <a:latin typeface="Calibri" pitchFamily="34" charset="0"/>
              </a:rPr>
              <a:t> чисел </a:t>
            </a:r>
            <a:r>
              <a:rPr lang="ru-RU" sz="2600" dirty="0" err="1" smtClean="0">
                <a:latin typeface="Calibri" pitchFamily="34" charset="0"/>
              </a:rPr>
              <a:t>і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символів</a:t>
            </a:r>
            <a:r>
              <a:rPr lang="ru-RU" sz="2600" dirty="0" smtClean="0">
                <a:latin typeface="Calibri" pitchFamily="34" charset="0"/>
              </a:rPr>
              <a:t> у </a:t>
            </a:r>
            <a:r>
              <a:rPr lang="ru-RU" sz="2600" dirty="0" err="1" smtClean="0">
                <a:latin typeface="Calibri" pitchFamily="34" charset="0"/>
              </a:rPr>
              <a:t>шаблоні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позначені</a:t>
            </a:r>
            <a:r>
              <a:rPr lang="ru-RU" sz="2600" dirty="0" smtClean="0">
                <a:latin typeface="Calibri" pitchFamily="34" charset="0"/>
              </a:rPr>
              <a:t> пунктирною рамкою. У поля </a:t>
            </a:r>
            <a:r>
              <a:rPr lang="ru-RU" sz="2600" dirty="0" err="1" smtClean="0">
                <a:latin typeface="Calibri" pitchFamily="34" charset="0"/>
              </a:rPr>
              <a:t>можна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вводити</a:t>
            </a:r>
            <a:r>
              <a:rPr lang="ru-RU" sz="2600" dirty="0" smtClean="0">
                <a:latin typeface="Calibri" pitchFamily="34" charset="0"/>
              </a:rPr>
              <a:t> не </a:t>
            </a:r>
            <a:r>
              <a:rPr lang="ru-RU" sz="2600" dirty="0" err="1" smtClean="0">
                <a:latin typeface="Calibri" pitchFamily="34" charset="0"/>
              </a:rPr>
              <a:t>тільки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окремі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символи</a:t>
            </a:r>
            <a:r>
              <a:rPr lang="ru-RU" sz="2600" dirty="0" smtClean="0">
                <a:latin typeface="Calibri" pitchFamily="34" charset="0"/>
              </a:rPr>
              <a:t>, а </a:t>
            </a:r>
            <a:r>
              <a:rPr lang="ru-RU" sz="2600" dirty="0" err="1" smtClean="0">
                <a:latin typeface="Calibri" pitchFamily="34" charset="0"/>
              </a:rPr>
              <a:t>й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вставляти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інші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шаблони</a:t>
            </a:r>
            <a:r>
              <a:rPr lang="ru-RU" sz="2600" dirty="0" smtClean="0">
                <a:latin typeface="Calibri" pitchFamily="34" charset="0"/>
              </a:rPr>
              <a:t>. Таким чином, </a:t>
            </a:r>
            <a:r>
              <a:rPr lang="ru-RU" sz="2600" dirty="0" err="1" smtClean="0">
                <a:latin typeface="Calibri" pitchFamily="34" charset="0"/>
              </a:rPr>
              <a:t>можна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сконструювати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будь-яку</a:t>
            </a:r>
            <a:r>
              <a:rPr lang="ru-RU" sz="2600" dirty="0" smtClean="0">
                <a:latin typeface="Calibri" pitchFamily="34" charset="0"/>
              </a:rPr>
              <a:t> формулу.</a:t>
            </a:r>
          </a:p>
          <a:p>
            <a:pPr marL="0" indent="361950">
              <a:buNone/>
            </a:pPr>
            <a:r>
              <a:rPr lang="ru-RU" sz="2600" dirty="0" smtClean="0">
                <a:latin typeface="Calibri" pitchFamily="34" charset="0"/>
              </a:rPr>
              <a:t>Рамки </a:t>
            </a:r>
            <a:r>
              <a:rPr lang="ru-RU" sz="2600" dirty="0" err="1" smtClean="0">
                <a:latin typeface="Calibri" pitchFamily="34" charset="0"/>
              </a:rPr>
              <a:t>полів</a:t>
            </a:r>
            <a:r>
              <a:rPr lang="ru-RU" sz="2600" dirty="0" smtClean="0">
                <a:latin typeface="Calibri" pitchFamily="34" charset="0"/>
              </a:rPr>
              <a:t> для </a:t>
            </a:r>
            <a:r>
              <a:rPr lang="ru-RU" sz="2600" dirty="0" err="1" smtClean="0">
                <a:latin typeface="Calibri" pitchFamily="34" charset="0"/>
              </a:rPr>
              <a:t>введення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даних</a:t>
            </a:r>
            <a:r>
              <a:rPr lang="ru-RU" sz="2600" dirty="0" smtClean="0">
                <a:latin typeface="Calibri" pitchFamily="34" charset="0"/>
              </a:rPr>
              <a:t> не </a:t>
            </a:r>
            <a:r>
              <a:rPr lang="ru-RU" sz="2600" dirty="0" err="1" smtClean="0">
                <a:latin typeface="Calibri" pitchFamily="34" charset="0"/>
              </a:rPr>
              <a:t>відображаються</a:t>
            </a:r>
            <a:r>
              <a:rPr lang="ru-RU" sz="2600" dirty="0" smtClean="0">
                <a:latin typeface="Calibri" pitchFamily="34" charset="0"/>
              </a:rPr>
              <a:t>  у </a:t>
            </a:r>
            <a:r>
              <a:rPr lang="ru-RU" sz="2600" dirty="0" err="1" smtClean="0">
                <a:latin typeface="Calibri" pitchFamily="34" charset="0"/>
              </a:rPr>
              <a:t>режимі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читання</a:t>
            </a:r>
            <a:r>
              <a:rPr lang="ru-RU" sz="2600" dirty="0" smtClean="0">
                <a:latin typeface="Calibri" pitchFamily="34" charset="0"/>
              </a:rPr>
              <a:t>, </a:t>
            </a:r>
            <a:r>
              <a:rPr lang="ru-RU" sz="2600" dirty="0" err="1" smtClean="0">
                <a:latin typeface="Calibri" pitchFamily="34" charset="0"/>
              </a:rPr>
              <a:t>попереднього</a:t>
            </a:r>
            <a:r>
              <a:rPr lang="ru-RU" sz="2600" dirty="0" smtClean="0">
                <a:latin typeface="Calibri" pitchFamily="34" charset="0"/>
              </a:rPr>
              <a:t> перегляду, а </a:t>
            </a:r>
            <a:r>
              <a:rPr lang="ru-RU" sz="2600" dirty="0" err="1" smtClean="0">
                <a:latin typeface="Calibri" pitchFamily="34" charset="0"/>
              </a:rPr>
              <a:t>також</a:t>
            </a:r>
            <a:r>
              <a:rPr lang="ru-RU" sz="2600" dirty="0" smtClean="0">
                <a:latin typeface="Calibri" pitchFamily="34" charset="0"/>
              </a:rPr>
              <a:t> у </a:t>
            </a:r>
            <a:r>
              <a:rPr lang="ru-RU" sz="2600" dirty="0" err="1" smtClean="0">
                <a:latin typeface="Calibri" pitchFamily="34" charset="0"/>
              </a:rPr>
              <a:t>надрукованих</a:t>
            </a:r>
            <a:r>
              <a:rPr lang="ru-RU" sz="2600" dirty="0" smtClean="0">
                <a:latin typeface="Calibri" pitchFamily="34" charset="0"/>
              </a:rPr>
              <a:t>  документах, </a:t>
            </a:r>
            <a:r>
              <a:rPr lang="ru-RU" sz="2600" dirty="0" err="1" smtClean="0">
                <a:latin typeface="Calibri" pitchFamily="34" charset="0"/>
              </a:rPr>
              <a:t>оскільки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після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введення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даних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ці</a:t>
            </a:r>
            <a:r>
              <a:rPr lang="ru-RU" sz="2600" dirty="0" smtClean="0">
                <a:latin typeface="Calibri" pitchFamily="34" charset="0"/>
              </a:rPr>
              <a:t> рамки </a:t>
            </a:r>
            <a:r>
              <a:rPr lang="ru-RU" sz="2600" dirty="0" err="1" smtClean="0">
                <a:latin typeface="Calibri" pitchFamily="34" charset="0"/>
              </a:rPr>
              <a:t>зникають</a:t>
            </a:r>
            <a:r>
              <a:rPr lang="ru-RU" sz="2600" dirty="0" smtClean="0">
                <a:latin typeface="Calibri" pitchFamily="34" charset="0"/>
              </a:rPr>
              <a:t>. </a:t>
            </a:r>
          </a:p>
          <a:p>
            <a:pPr marL="0" indent="361950">
              <a:buNone/>
            </a:pPr>
            <a:r>
              <a:rPr lang="ru-RU" sz="2600" dirty="0" err="1" smtClean="0">
                <a:latin typeface="Calibri" pitchFamily="34" charset="0"/>
              </a:rPr>
              <a:t>Переміщення</a:t>
            </a:r>
            <a:r>
              <a:rPr lang="ru-RU" sz="2600" dirty="0" smtClean="0">
                <a:latin typeface="Calibri" pitchFamily="34" charset="0"/>
              </a:rPr>
              <a:t> курсора в </a:t>
            </a:r>
            <a:r>
              <a:rPr lang="ru-RU" sz="2600" dirty="0" err="1" smtClean="0">
                <a:latin typeface="Calibri" pitchFamily="34" charset="0"/>
              </a:rPr>
              <a:t>формулі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здійснюється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клавішами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керування</a:t>
            </a:r>
            <a:r>
              <a:rPr lang="ru-RU" sz="2600" dirty="0" smtClean="0">
                <a:latin typeface="Calibri" pitchFamily="34" charset="0"/>
              </a:rPr>
              <a:t> курсором </a:t>
            </a:r>
            <a:r>
              <a:rPr lang="ru-RU" sz="2600" dirty="0" err="1" smtClean="0">
                <a:latin typeface="Calibri" pitchFamily="34" charset="0"/>
              </a:rPr>
              <a:t>або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мишею</a:t>
            </a:r>
            <a:r>
              <a:rPr lang="ru-RU" sz="2600" dirty="0" smtClean="0">
                <a:latin typeface="Calibri" pitchFamily="34" charset="0"/>
              </a:rPr>
              <a:t>. Для </a:t>
            </a:r>
            <a:r>
              <a:rPr lang="ru-RU" sz="2600" dirty="0" err="1" smtClean="0">
                <a:latin typeface="Calibri" pitchFamily="34" charset="0"/>
              </a:rPr>
              <a:t>виходу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з</a:t>
            </a:r>
            <a:r>
              <a:rPr lang="ru-RU" sz="2600" dirty="0" smtClean="0">
                <a:latin typeface="Calibri" pitchFamily="34" charset="0"/>
              </a:rPr>
              <a:t> режиму </a:t>
            </a:r>
            <a:r>
              <a:rPr lang="ru-RU" sz="2600" dirty="0" err="1" smtClean="0">
                <a:latin typeface="Calibri" pitchFamily="34" charset="0"/>
              </a:rPr>
              <a:t>створення</a:t>
            </a:r>
            <a:r>
              <a:rPr lang="ru-RU" sz="2600" dirty="0" smtClean="0">
                <a:latin typeface="Calibri" pitchFamily="34" charset="0"/>
              </a:rPr>
              <a:t> формул </a:t>
            </a:r>
            <a:r>
              <a:rPr lang="ru-RU" sz="2600" dirty="0" err="1" smtClean="0">
                <a:latin typeface="Calibri" pitchFamily="34" charset="0"/>
              </a:rPr>
              <a:t>потрібно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вибрати</a:t>
            </a:r>
            <a:r>
              <a:rPr lang="ru-RU" sz="2600" dirty="0" smtClean="0">
                <a:latin typeface="Calibri" pitchFamily="34" charset="0"/>
              </a:rPr>
              <a:t> область поза межами </a:t>
            </a:r>
            <a:r>
              <a:rPr lang="ru-RU" sz="2600" dirty="0" err="1" smtClean="0">
                <a:latin typeface="Calibri" pitchFamily="34" charset="0"/>
              </a:rPr>
              <a:t>формули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або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натиснути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ru-RU" sz="2600" dirty="0" err="1" smtClean="0">
                <a:latin typeface="Calibri" pitchFamily="34" charset="0"/>
              </a:rPr>
              <a:t>клавішу</a:t>
            </a:r>
            <a:r>
              <a:rPr lang="ru-RU" sz="2600" dirty="0" smtClean="0">
                <a:latin typeface="Calibri" pitchFamily="34" charset="0"/>
              </a:rPr>
              <a:t> </a:t>
            </a:r>
            <a:r>
              <a:rPr lang="en-US" sz="2600" dirty="0" smtClean="0">
                <a:latin typeface="Calibri" pitchFamily="34" charset="0"/>
              </a:rPr>
              <a:t>Enter</a:t>
            </a:r>
            <a:r>
              <a:rPr lang="ru-RU" sz="2600" dirty="0" smtClean="0">
                <a:latin typeface="Calibri" pitchFamily="34" charset="0"/>
              </a:rPr>
              <a:t>. </a:t>
            </a:r>
            <a:endParaRPr lang="ru-RU" dirty="0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8640"/>
            <a:ext cx="1800200" cy="138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301208"/>
            <a:ext cx="1800200" cy="120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B9899"/>
                </a:solidFill>
              </a:rPr>
              <a:t>Вставка формули </a:t>
            </a:r>
            <a:endParaRPr lang="ru-RU" dirty="0" smtClean="0">
              <a:solidFill>
                <a:srgbClr val="7B9899"/>
              </a:solidFill>
            </a:endParaRPr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112" y="260648"/>
            <a:ext cx="8786813" cy="866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30084"/>
            <a:ext cx="3424145" cy="26563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379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2459579"/>
            <a:ext cx="2500330" cy="23696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26830" y="4505326"/>
            <a:ext cx="3017170" cy="235267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42506" y="2924944"/>
            <a:ext cx="1073910" cy="108012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536</TotalTime>
  <Words>1420</Words>
  <Application>Microsoft Office PowerPoint</Application>
  <PresentationFormat>Экран (4:3)</PresentationFormat>
  <Paragraphs>123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Остин</vt:lpstr>
      <vt:lpstr>Створення Спеціальних              Об’єктів</vt:lpstr>
      <vt:lpstr>Створення формул у текстовому документі</vt:lpstr>
      <vt:lpstr>Створення формул у текстовому документі</vt:lpstr>
      <vt:lpstr>Вставлення формул з колекції вбудованих формул</vt:lpstr>
      <vt:lpstr>Вставлення формул багаторівневої структури</vt:lpstr>
      <vt:lpstr>Вставлення символів</vt:lpstr>
      <vt:lpstr>Слайд 7</vt:lpstr>
      <vt:lpstr>Слайд 8</vt:lpstr>
      <vt:lpstr>Вставка формули </vt:lpstr>
      <vt:lpstr>Редагування створеної формули</vt:lpstr>
      <vt:lpstr>Редагування створеної формули</vt:lpstr>
      <vt:lpstr>Створення об'єктів Smart Art у текстовому документі</vt:lpstr>
      <vt:lpstr>Вставка колекції SmardArt</vt:lpstr>
      <vt:lpstr>Макет об'єкта SmartArt</vt:lpstr>
      <vt:lpstr>Слайд 15</vt:lpstr>
      <vt:lpstr>Слайд 16</vt:lpstr>
      <vt:lpstr>Призначення елементів керування тимчасового розділу Знаряддя для рисунків SmartArt</vt:lpstr>
      <vt:lpstr>Призначення елементів керування тимчасового розділу Знаряддя для рисунків SmartArt</vt:lpstr>
      <vt:lpstr>Призначення елементів керування тимчасового розділу Знаряддя для рисунків SmartArt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Вивчаємо інформатику</dc:title>
  <dc:creator>Elena Shtompil</dc:creator>
  <cp:lastModifiedBy>Comp1</cp:lastModifiedBy>
  <cp:revision>78</cp:revision>
  <dcterms:created xsi:type="dcterms:W3CDTF">2011-06-15T13:44:04Z</dcterms:created>
  <dcterms:modified xsi:type="dcterms:W3CDTF">2014-10-17T06:52:49Z</dcterms:modified>
</cp:coreProperties>
</file>